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handoutMasterIdLst>
    <p:handoutMasterId r:id="rId58"/>
  </p:handoutMasterIdLst>
  <p:sldIdLst>
    <p:sldId id="532" r:id="rId2"/>
    <p:sldId id="528" r:id="rId3"/>
    <p:sldId id="534" r:id="rId4"/>
    <p:sldId id="646" r:id="rId5"/>
    <p:sldId id="604" r:id="rId6"/>
    <p:sldId id="605" r:id="rId7"/>
    <p:sldId id="637" r:id="rId8"/>
    <p:sldId id="559" r:id="rId9"/>
    <p:sldId id="606" r:id="rId10"/>
    <p:sldId id="562" r:id="rId11"/>
    <p:sldId id="638" r:id="rId12"/>
    <p:sldId id="572" r:id="rId13"/>
    <p:sldId id="576" r:id="rId14"/>
    <p:sldId id="577" r:id="rId15"/>
    <p:sldId id="561" r:id="rId16"/>
    <p:sldId id="579" r:id="rId17"/>
    <p:sldId id="594" r:id="rId18"/>
    <p:sldId id="639" r:id="rId19"/>
    <p:sldId id="607" r:id="rId20"/>
    <p:sldId id="608" r:id="rId21"/>
    <p:sldId id="609" r:id="rId22"/>
    <p:sldId id="610" r:id="rId23"/>
    <p:sldId id="634" r:id="rId24"/>
    <p:sldId id="612" r:id="rId25"/>
    <p:sldId id="613" r:id="rId26"/>
    <p:sldId id="585" r:id="rId27"/>
    <p:sldId id="640" r:id="rId28"/>
    <p:sldId id="618" r:id="rId29"/>
    <p:sldId id="601" r:id="rId30"/>
    <p:sldId id="596" r:id="rId31"/>
    <p:sldId id="584" r:id="rId32"/>
    <p:sldId id="603" r:id="rId33"/>
    <p:sldId id="537" r:id="rId34"/>
    <p:sldId id="595" r:id="rId35"/>
    <p:sldId id="563" r:id="rId36"/>
    <p:sldId id="586" r:id="rId37"/>
    <p:sldId id="587" r:id="rId38"/>
    <p:sldId id="642" r:id="rId39"/>
    <p:sldId id="597" r:id="rId40"/>
    <p:sldId id="630" r:id="rId41"/>
    <p:sldId id="641" r:id="rId42"/>
    <p:sldId id="631" r:id="rId43"/>
    <p:sldId id="635" r:id="rId44"/>
    <p:sldId id="599" r:id="rId45"/>
    <p:sldId id="643" r:id="rId46"/>
    <p:sldId id="626" r:id="rId47"/>
    <p:sldId id="619" r:id="rId48"/>
    <p:sldId id="622" r:id="rId49"/>
    <p:sldId id="624" r:id="rId50"/>
    <p:sldId id="644" r:id="rId51"/>
    <p:sldId id="615" r:id="rId52"/>
    <p:sldId id="629" r:id="rId53"/>
    <p:sldId id="636" r:id="rId54"/>
    <p:sldId id="633" r:id="rId55"/>
    <p:sldId id="645" r:id="rId56"/>
  </p:sldIdLst>
  <p:sldSz cx="9144000" cy="6858000" type="screen4x3"/>
  <p:notesSz cx="7077075" cy="90281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828370D0-756B-44B8-9650-A80353266F66}">
          <p14:sldIdLst>
            <p14:sldId id="532"/>
            <p14:sldId id="528"/>
            <p14:sldId id="534"/>
            <p14:sldId id="646"/>
          </p14:sldIdLst>
        </p14:section>
        <p14:section name="Built to Perform" id="{7CD9BB7F-7C90-407D-AB02-D27BA4E21828}">
          <p14:sldIdLst>
            <p14:sldId id="604"/>
            <p14:sldId id="605"/>
            <p14:sldId id="637"/>
            <p14:sldId id="559"/>
            <p14:sldId id="606"/>
            <p14:sldId id="562"/>
          </p14:sldIdLst>
        </p14:section>
        <p14:section name="What's the Potential?" id="{A9E867DF-9C4B-423B-9EE3-77AA82412C75}">
          <p14:sldIdLst>
            <p14:sldId id="638"/>
            <p14:sldId id="572"/>
            <p14:sldId id="576"/>
            <p14:sldId id="577"/>
            <p14:sldId id="561"/>
            <p14:sldId id="579"/>
            <p14:sldId id="594"/>
          </p14:sldIdLst>
        </p14:section>
        <p14:section name="Barriers and Roadblocks" id="{4A613986-02C8-44F8-89E9-C66A4B152CB9}">
          <p14:sldIdLst>
            <p14:sldId id="639"/>
            <p14:sldId id="607"/>
            <p14:sldId id="608"/>
            <p14:sldId id="609"/>
            <p14:sldId id="610"/>
            <p14:sldId id="634"/>
            <p14:sldId id="612"/>
            <p14:sldId id="613"/>
            <p14:sldId id="585"/>
          </p14:sldIdLst>
        </p14:section>
        <p14:section name="National Trends &amp; Issues" id="{75A562A7-F5E7-4726-9B49-70A3EE22FE63}">
          <p14:sldIdLst>
            <p14:sldId id="640"/>
            <p14:sldId id="618"/>
            <p14:sldId id="601"/>
            <p14:sldId id="596"/>
            <p14:sldId id="584"/>
            <p14:sldId id="603"/>
            <p14:sldId id="537"/>
            <p14:sldId id="595"/>
            <p14:sldId id="563"/>
            <p14:sldId id="586"/>
            <p14:sldId id="587"/>
          </p14:sldIdLst>
        </p14:section>
        <p14:section name="Case Studies" id="{E6891828-8E07-4353-B838-2CAE265C19A4}">
          <p14:sldIdLst>
            <p14:sldId id="642"/>
            <p14:sldId id="597"/>
            <p14:sldId id="630"/>
            <p14:sldId id="641"/>
            <p14:sldId id="631"/>
            <p14:sldId id="635"/>
            <p14:sldId id="599"/>
          </p14:sldIdLst>
        </p14:section>
        <p14:section name="How to Retrofit to High Performance" id="{17FD7A57-7D54-4DEA-AA07-99BB1A965A49}">
          <p14:sldIdLst>
            <p14:sldId id="643"/>
            <p14:sldId id="626"/>
            <p14:sldId id="619"/>
            <p14:sldId id="622"/>
            <p14:sldId id="624"/>
          </p14:sldIdLst>
        </p14:section>
        <p14:section name="Resources by Topic Area" id="{05A3452A-B02B-4CE7-8C05-CF268169FD82}">
          <p14:sldIdLst>
            <p14:sldId id="644"/>
            <p14:sldId id="615"/>
            <p14:sldId id="629"/>
            <p14:sldId id="636"/>
            <p14:sldId id="633"/>
          </p14:sldIdLst>
        </p14:section>
        <p14:section name="Q&amp;A" id="{0D83338A-E50C-484C-9CB3-AC1437D96697}">
          <p14:sldIdLst>
            <p14:sldId id="6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719C"/>
    <a:srgbClr val="C55A11"/>
    <a:srgbClr val="548235"/>
    <a:srgbClr val="28AACE"/>
    <a:srgbClr val="9BD4EB"/>
    <a:srgbClr val="96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54"/>
    <p:restoredTop sz="91656" autoAdjust="0"/>
  </p:normalViewPr>
  <p:slideViewPr>
    <p:cSldViewPr snapToGrid="0">
      <p:cViewPr varScale="1">
        <p:scale>
          <a:sx n="105" d="100"/>
          <a:sy n="105" d="100"/>
        </p:scale>
        <p:origin x="1428" y="80"/>
      </p:cViewPr>
      <p:guideLst/>
    </p:cSldViewPr>
  </p:slideViewPr>
  <p:notesTextViewPr>
    <p:cViewPr>
      <p:scale>
        <a:sx n="3" d="2"/>
        <a:sy n="3" d="2"/>
      </p:scale>
      <p:origin x="0" y="0"/>
    </p:cViewPr>
  </p:notesTextViewPr>
  <p:sorterViewPr>
    <p:cViewPr>
      <p:scale>
        <a:sx n="100" d="100"/>
        <a:sy n="100" d="100"/>
      </p:scale>
      <p:origin x="0" y="-119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29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52974"/>
          </a:xfrm>
          <a:prstGeom prst="rect">
            <a:avLst/>
          </a:prstGeom>
        </p:spPr>
        <p:txBody>
          <a:bodyPr vert="horz" lIns="91440" tIns="45720" rIns="91440" bIns="45720" rtlCol="0"/>
          <a:lstStyle>
            <a:lvl1pPr algn="r">
              <a:defRPr sz="1200"/>
            </a:lvl1pPr>
          </a:lstStyle>
          <a:p>
            <a:fld id="{41FE6E4F-A70B-4E72-AA16-2448557CEC6E}" type="datetimeFigureOut">
              <a:rPr lang="en-US" smtClean="0"/>
              <a:t>10/16/2018</a:t>
            </a:fld>
            <a:endParaRPr lang="en-US"/>
          </a:p>
        </p:txBody>
      </p:sp>
      <p:sp>
        <p:nvSpPr>
          <p:cNvPr id="4" name="Footer Placeholder 3"/>
          <p:cNvSpPr>
            <a:spLocks noGrp="1"/>
          </p:cNvSpPr>
          <p:nvPr>
            <p:ph type="ftr" sz="quarter" idx="2"/>
          </p:nvPr>
        </p:nvSpPr>
        <p:spPr>
          <a:xfrm>
            <a:off x="0" y="8575141"/>
            <a:ext cx="3066733" cy="45297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575141"/>
            <a:ext cx="3066733" cy="452973"/>
          </a:xfrm>
          <a:prstGeom prst="rect">
            <a:avLst/>
          </a:prstGeom>
        </p:spPr>
        <p:txBody>
          <a:bodyPr vert="horz" lIns="91440" tIns="45720" rIns="91440" bIns="45720" rtlCol="0" anchor="b"/>
          <a:lstStyle>
            <a:lvl1pPr algn="r">
              <a:defRPr sz="1200"/>
            </a:lvl1pPr>
          </a:lstStyle>
          <a:p>
            <a:fld id="{51C5A426-3595-4C31-B661-6999519B3631}" type="slidenum">
              <a:rPr lang="en-US" smtClean="0"/>
              <a:t>‹#›</a:t>
            </a:fld>
            <a:endParaRPr lang="en-US"/>
          </a:p>
        </p:txBody>
      </p:sp>
    </p:spTree>
    <p:extLst>
      <p:ext uri="{BB962C8B-B14F-4D97-AF65-F5344CB8AC3E}">
        <p14:creationId xmlns:p14="http://schemas.microsoft.com/office/powerpoint/2010/main" val="2375169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29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705" y="0"/>
            <a:ext cx="3066733" cy="452974"/>
          </a:xfrm>
          <a:prstGeom prst="rect">
            <a:avLst/>
          </a:prstGeom>
        </p:spPr>
        <p:txBody>
          <a:bodyPr vert="horz" lIns="91440" tIns="45720" rIns="91440" bIns="45720" rtlCol="0"/>
          <a:lstStyle>
            <a:lvl1pPr algn="r">
              <a:defRPr sz="1200"/>
            </a:lvl1pPr>
          </a:lstStyle>
          <a:p>
            <a:fld id="{892556F6-E233-410F-9EB8-73D628AA4B34}" type="datetimeFigureOut">
              <a:rPr lang="en-US" smtClean="0"/>
              <a:t>10/16/2018</a:t>
            </a:fld>
            <a:endParaRPr lang="en-US"/>
          </a:p>
        </p:txBody>
      </p:sp>
      <p:sp>
        <p:nvSpPr>
          <p:cNvPr id="4" name="Slide Image Placeholder 3"/>
          <p:cNvSpPr>
            <a:spLocks noGrp="1" noRot="1" noChangeAspect="1"/>
          </p:cNvSpPr>
          <p:nvPr>
            <p:ph type="sldImg" idx="2"/>
          </p:nvPr>
        </p:nvSpPr>
        <p:spPr>
          <a:xfrm>
            <a:off x="1508125" y="1128713"/>
            <a:ext cx="4060825" cy="30464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7708" y="4344780"/>
            <a:ext cx="5661660" cy="355481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75141"/>
            <a:ext cx="3066733" cy="45297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575141"/>
            <a:ext cx="3066733" cy="452973"/>
          </a:xfrm>
          <a:prstGeom prst="rect">
            <a:avLst/>
          </a:prstGeom>
        </p:spPr>
        <p:txBody>
          <a:bodyPr vert="horz" lIns="91440" tIns="45720" rIns="91440" bIns="45720" rtlCol="0" anchor="b"/>
          <a:lstStyle>
            <a:lvl1pPr algn="r">
              <a:defRPr sz="1200"/>
            </a:lvl1pPr>
          </a:lstStyle>
          <a:p>
            <a:fld id="{F89E6127-9B8C-41D2-88BF-8379182C75ED}" type="slidenum">
              <a:rPr lang="en-US" smtClean="0"/>
              <a:t>‹#›</a:t>
            </a:fld>
            <a:endParaRPr lang="en-US"/>
          </a:p>
        </p:txBody>
      </p:sp>
    </p:spTree>
    <p:extLst>
      <p:ext uri="{BB962C8B-B14F-4D97-AF65-F5344CB8AC3E}">
        <p14:creationId xmlns:p14="http://schemas.microsoft.com/office/powerpoint/2010/main" val="1805218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the opportunity to present to you all today.  </a:t>
            </a:r>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1</a:t>
            </a:fld>
            <a:endParaRPr lang="en-US"/>
          </a:p>
        </p:txBody>
      </p:sp>
    </p:spTree>
    <p:extLst>
      <p:ext uri="{BB962C8B-B14F-4D97-AF65-F5344CB8AC3E}">
        <p14:creationId xmlns:p14="http://schemas.microsoft.com/office/powerpoint/2010/main" val="3019778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let’s add one more to the mix.  For you environmentalists, starting with energy efficiency is the right way to go.  Reduce first, recover what you can, then add renewables into the mix.</a:t>
            </a:r>
          </a:p>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10</a:t>
            </a:fld>
            <a:endParaRPr lang="en-US"/>
          </a:p>
        </p:txBody>
      </p:sp>
    </p:spTree>
    <p:extLst>
      <p:ext uri="{BB962C8B-B14F-4D97-AF65-F5344CB8AC3E}">
        <p14:creationId xmlns:p14="http://schemas.microsoft.com/office/powerpoint/2010/main" val="1539396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11</a:t>
            </a:fld>
            <a:endParaRPr lang="en-US"/>
          </a:p>
        </p:txBody>
      </p:sp>
    </p:spTree>
    <p:extLst>
      <p:ext uri="{BB962C8B-B14F-4D97-AF65-F5344CB8AC3E}">
        <p14:creationId xmlns:p14="http://schemas.microsoft.com/office/powerpoint/2010/main" val="2012204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Let’s find 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12</a:t>
            </a:fld>
            <a:endParaRPr lang="en-US"/>
          </a:p>
        </p:txBody>
      </p:sp>
    </p:spTree>
    <p:extLst>
      <p:ext uri="{BB962C8B-B14F-4D97-AF65-F5344CB8AC3E}">
        <p14:creationId xmlns:p14="http://schemas.microsoft.com/office/powerpoint/2010/main" val="122082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18 – 5%</a:t>
            </a:r>
          </a:p>
          <a:p>
            <a:r>
              <a:rPr lang="en-US" sz="1200" kern="1200" dirty="0">
                <a:solidFill>
                  <a:schemeClr val="tx1"/>
                </a:solidFill>
                <a:effectLst/>
                <a:latin typeface="+mn-lt"/>
                <a:ea typeface="+mn-ea"/>
                <a:cs typeface="+mn-cs"/>
              </a:rPr>
              <a:t>OVER THE NEXT 10 YEARS, a </a:t>
            </a:r>
            <a:r>
              <a:rPr lang="en-US" sz="1200" u="sng"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reduction in energy usage through energy efficiency would:</a:t>
            </a:r>
          </a:p>
          <a:p>
            <a:pPr lvl="0"/>
            <a:r>
              <a:rPr lang="en-US" sz="1200" kern="1200" dirty="0">
                <a:solidFill>
                  <a:schemeClr val="tx1"/>
                </a:solidFill>
                <a:effectLst/>
                <a:latin typeface="+mn-lt"/>
                <a:ea typeface="+mn-ea"/>
                <a:cs typeface="+mn-cs"/>
              </a:rPr>
              <a:t>Realize $538 Million in energy savings in existing homes, $129 Million in existing public buildings and $508 Million in existing Commercial and Industrial buildings.  These are 10 years savings amounts for retrofit energy savings only.</a:t>
            </a:r>
          </a:p>
          <a:p>
            <a:pPr lvl="0"/>
            <a:r>
              <a:rPr lang="en-US" sz="1200" b="1" u="sng" kern="1200" dirty="0">
                <a:solidFill>
                  <a:schemeClr val="tx1"/>
                </a:solidFill>
                <a:effectLst/>
                <a:latin typeface="+mn-lt"/>
                <a:ea typeface="+mn-ea"/>
                <a:cs typeface="+mn-cs"/>
              </a:rPr>
              <a:t>New construction energy code</a:t>
            </a:r>
            <a:r>
              <a:rPr lang="en-US" sz="1200" kern="1200" dirty="0">
                <a:solidFill>
                  <a:schemeClr val="tx1"/>
                </a:solidFill>
                <a:effectLst/>
                <a:latin typeface="+mn-lt"/>
                <a:ea typeface="+mn-ea"/>
                <a:cs typeface="+mn-cs"/>
              </a:rPr>
              <a:t> improvements would yield an additional $3B in savings.</a:t>
            </a:r>
          </a:p>
          <a:p>
            <a:pPr lvl="0"/>
            <a:r>
              <a:rPr lang="en-US" sz="1200" kern="1200" dirty="0">
                <a:solidFill>
                  <a:schemeClr val="tx1"/>
                </a:solidFill>
                <a:effectLst/>
                <a:latin typeface="+mn-lt"/>
                <a:ea typeface="+mn-ea"/>
                <a:cs typeface="+mn-cs"/>
              </a:rPr>
              <a:t>5% would also create 15,960 jobs, a 33% increase to the sector </a:t>
            </a:r>
          </a:p>
          <a:p>
            <a:pPr lvl="0"/>
            <a:r>
              <a:rPr lang="en-US" sz="1200" kern="1200" dirty="0">
                <a:solidFill>
                  <a:schemeClr val="tx1"/>
                </a:solidFill>
                <a:effectLst/>
                <a:latin typeface="+mn-lt"/>
                <a:ea typeface="+mn-ea"/>
                <a:cs typeface="+mn-cs"/>
              </a:rPr>
              <a:t>Increase tax revenue by $750 Million </a:t>
            </a:r>
          </a:p>
          <a:p>
            <a:pPr lvl="0"/>
            <a:r>
              <a:rPr lang="en-US" sz="1200" kern="1200" dirty="0">
                <a:solidFill>
                  <a:schemeClr val="tx1"/>
                </a:solidFill>
                <a:effectLst/>
                <a:latin typeface="+mn-lt"/>
                <a:ea typeface="+mn-ea"/>
                <a:cs typeface="+mn-cs"/>
              </a:rPr>
              <a:t>Create the need for 80 new local businesses or expansion for existing ones</a:t>
            </a:r>
          </a:p>
          <a:p>
            <a:pPr lvl="0"/>
            <a:r>
              <a:rPr lang="en-US" sz="1200" kern="1200" dirty="0">
                <a:solidFill>
                  <a:schemeClr val="tx1"/>
                </a:solidFill>
                <a:effectLst/>
                <a:latin typeface="+mn-lt"/>
                <a:ea typeface="+mn-ea"/>
                <a:cs typeface="+mn-cs"/>
              </a:rPr>
              <a:t>Offset 21.9 Million tons of carbon</a:t>
            </a:r>
          </a:p>
          <a:p>
            <a:pPr lvl="0"/>
            <a:r>
              <a:rPr lang="en-US" sz="1200" kern="1200" dirty="0">
                <a:solidFill>
                  <a:schemeClr val="tx1"/>
                </a:solidFill>
                <a:effectLst/>
                <a:latin typeface="+mn-lt"/>
                <a:ea typeface="+mn-ea"/>
                <a:cs typeface="+mn-cs"/>
              </a:rPr>
              <a:t>You can see some of the equivalents here.  In one example, it would take 5,486 wind turbines running for a year to equal efficiency’s carbon reductions over 10 years.</a:t>
            </a:r>
          </a:p>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13</a:t>
            </a:fld>
            <a:endParaRPr lang="en-US"/>
          </a:p>
        </p:txBody>
      </p:sp>
    </p:spTree>
    <p:extLst>
      <p:ext uri="{BB962C8B-B14F-4D97-AF65-F5344CB8AC3E}">
        <p14:creationId xmlns:p14="http://schemas.microsoft.com/office/powerpoint/2010/main" val="2164630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10% reduction in energy usage over 10 years through energy efficiency would:</a:t>
            </a:r>
          </a:p>
          <a:p>
            <a:pPr lvl="0"/>
            <a:r>
              <a:rPr lang="en-US" sz="1200" kern="1200" dirty="0">
                <a:solidFill>
                  <a:schemeClr val="tx1"/>
                </a:solidFill>
                <a:effectLst/>
                <a:latin typeface="+mn-lt"/>
                <a:ea typeface="+mn-ea"/>
                <a:cs typeface="+mn-cs"/>
              </a:rPr>
              <a:t>Realize $1.1 Billion in energy savings in existing homes, $257 Million for public building retrofits and $1.0B in existing C&amp;I buildings.</a:t>
            </a:r>
          </a:p>
          <a:p>
            <a:pPr lvl="0"/>
            <a:r>
              <a:rPr lang="en-US" sz="1200" kern="1200" dirty="0">
                <a:solidFill>
                  <a:schemeClr val="tx1"/>
                </a:solidFill>
                <a:effectLst/>
                <a:latin typeface="+mn-lt"/>
                <a:ea typeface="+mn-ea"/>
                <a:cs typeface="+mn-cs"/>
              </a:rPr>
              <a:t>New construction code improvements would offer $6 Billion.</a:t>
            </a:r>
          </a:p>
          <a:p>
            <a:pPr lvl="0"/>
            <a:r>
              <a:rPr lang="en-US" sz="1200" kern="1200" dirty="0">
                <a:solidFill>
                  <a:schemeClr val="tx1"/>
                </a:solidFill>
                <a:effectLst/>
                <a:latin typeface="+mn-lt"/>
                <a:ea typeface="+mn-ea"/>
                <a:cs typeface="+mn-cs"/>
              </a:rPr>
              <a:t>10% would create 31,920 jobs, increase tax revenue by $1.5 Billion and create the need for 150 new local businesses or growth for existing ones</a:t>
            </a:r>
          </a:p>
          <a:p>
            <a:pPr lvl="0"/>
            <a:r>
              <a:rPr lang="en-US" sz="1200" kern="1200" dirty="0">
                <a:solidFill>
                  <a:schemeClr val="tx1"/>
                </a:solidFill>
                <a:effectLst/>
                <a:latin typeface="+mn-lt"/>
                <a:ea typeface="+mn-ea"/>
                <a:cs typeface="+mn-cs"/>
              </a:rPr>
              <a:t>10% would offset 43.7 Million tons of carbon, the equivalent of 51 million acres of forest</a:t>
            </a:r>
          </a:p>
        </p:txBody>
      </p:sp>
      <p:sp>
        <p:nvSpPr>
          <p:cNvPr id="4" name="Slide Number Placeholder 3"/>
          <p:cNvSpPr>
            <a:spLocks noGrp="1"/>
          </p:cNvSpPr>
          <p:nvPr>
            <p:ph type="sldNum" sz="quarter" idx="10"/>
          </p:nvPr>
        </p:nvSpPr>
        <p:spPr/>
        <p:txBody>
          <a:bodyPr/>
          <a:lstStyle/>
          <a:p>
            <a:fld id="{F89E6127-9B8C-41D2-88BF-8379182C75ED}" type="slidenum">
              <a:rPr lang="en-US" smtClean="0"/>
              <a:t>14</a:t>
            </a:fld>
            <a:endParaRPr lang="en-US"/>
          </a:p>
        </p:txBody>
      </p:sp>
    </p:spTree>
    <p:extLst>
      <p:ext uri="{BB962C8B-B14F-4D97-AF65-F5344CB8AC3E}">
        <p14:creationId xmlns:p14="http://schemas.microsoft.com/office/powerpoint/2010/main" val="600610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lastly, our analysis identified 16.8% as the most energy savings potential available for North Carolina, less than the latest federal study of 18.4%.  Using </a:t>
            </a:r>
            <a:r>
              <a:rPr lang="en-US" sz="1200" u="sng" kern="1200" dirty="0">
                <a:solidFill>
                  <a:schemeClr val="tx1"/>
                </a:solidFill>
                <a:effectLst/>
                <a:latin typeface="+mn-lt"/>
                <a:ea typeface="+mn-ea"/>
                <a:cs typeface="+mn-cs"/>
              </a:rPr>
              <a:t>this</a:t>
            </a:r>
            <a:r>
              <a:rPr lang="en-US" sz="1200" kern="1200" dirty="0">
                <a:solidFill>
                  <a:schemeClr val="tx1"/>
                </a:solidFill>
                <a:effectLst/>
                <a:latin typeface="+mn-lt"/>
                <a:ea typeface="+mn-ea"/>
                <a:cs typeface="+mn-cs"/>
              </a:rPr>
              <a:t> number as our energy savings target… we would:</a:t>
            </a:r>
            <a:endParaRPr lang="en-US" sz="1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Realize $1.8 Billion in energy savings in existing homes, $420 Million in public building retrofits and $1.7 Billion in existing C&amp;I buildings </a:t>
            </a:r>
            <a:endParaRPr lang="en-US" sz="1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 construction code changes would contribute $10 Billion in energy savings.</a:t>
            </a:r>
            <a:endParaRPr lang="en-US" sz="1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would create 53,200 jobs and increase tax revenue by $2.5 Billion from $15B</a:t>
            </a:r>
            <a:endParaRPr lang="en-US" sz="1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By the way, $17.5B of annual revenue accounts for 4.4% of NC’s $399B GDP</a:t>
            </a:r>
            <a:endParaRPr lang="en-US" sz="1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That’s a 0.6% increase in annual GDP for the state.</a:t>
            </a:r>
            <a:endParaRPr lang="en-US" sz="1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16.8% would also create the need for 250 new local companies or expansion for existing ones</a:t>
            </a:r>
            <a:endParaRPr lang="en-US" sz="1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it would offset 72.0 Million tons of carbon, the equivalent of 15.5 million cars driving for a year.</a:t>
            </a:r>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15</a:t>
            </a:fld>
            <a:endParaRPr lang="en-US"/>
          </a:p>
        </p:txBody>
      </p:sp>
    </p:spTree>
    <p:extLst>
      <p:ext uri="{BB962C8B-B14F-4D97-AF65-F5344CB8AC3E}">
        <p14:creationId xmlns:p14="http://schemas.microsoft.com/office/powerpoint/2010/main" val="255556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pPr marL="0" indent="0">
              <a:spcAft>
                <a:spcPts val="600"/>
              </a:spcAft>
              <a:buFont typeface="Arial" charset="0"/>
              <a:buNone/>
            </a:pPr>
            <a:r>
              <a:rPr lang="en-US" sz="1200" kern="1200" dirty="0">
                <a:solidFill>
                  <a:schemeClr val="tx1"/>
                </a:solidFill>
                <a:effectLst/>
                <a:latin typeface="+mn-lt"/>
                <a:ea typeface="+mn-ea"/>
                <a:cs typeface="+mn-cs"/>
              </a:rPr>
              <a:t>The investment needed to save those 331 Trillion BTUs would be around $2.7 Billion but save $13.9B and net $11.2 Billion, a 515% return on investment.</a:t>
            </a:r>
            <a:endParaRPr lang="en-US" sz="1200" dirty="0">
              <a:latin typeface="Georgia" charset="0"/>
              <a:ea typeface="Georgia" charset="0"/>
              <a:cs typeface="Georgia" charset="0"/>
            </a:endParaRPr>
          </a:p>
        </p:txBody>
      </p:sp>
      <p:sp>
        <p:nvSpPr>
          <p:cNvPr id="4" name="Slide Number Placeholder 3"/>
          <p:cNvSpPr>
            <a:spLocks noGrp="1"/>
          </p:cNvSpPr>
          <p:nvPr>
            <p:ph type="sldNum" sz="quarter" idx="10"/>
          </p:nvPr>
        </p:nvSpPr>
        <p:spPr/>
        <p:txBody>
          <a:bodyPr/>
          <a:lstStyle/>
          <a:p>
            <a:fld id="{F89E6127-9B8C-41D2-88BF-8379182C75ED}" type="slidenum">
              <a:rPr lang="en-US" smtClean="0"/>
              <a:t>16</a:t>
            </a:fld>
            <a:endParaRPr lang="en-US"/>
          </a:p>
        </p:txBody>
      </p:sp>
    </p:spTree>
    <p:extLst>
      <p:ext uri="{BB962C8B-B14F-4D97-AF65-F5344CB8AC3E}">
        <p14:creationId xmlns:p14="http://schemas.microsoft.com/office/powerpoint/2010/main" val="9663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increasing a state’s investment, or your company’s investment, in energy efficient buildings carries a high energy savings potential.  But, bringing it back to your business and that of your customer, what is the risk and what is the reward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an example from the RMI report on how building energy efficiency holds value in both short and long-term holds.  This is a short-term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Reducing risk. When many diverse projects are deployed as part of a single investment strategy, the failure of any individual project does not jeopardize the investment as a whole. Additionally, risk can be actively mitigated by diversifying energy investments by combining more conservative opportunities with higher-risk and return endeavors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Increasing ROI.  For example, a theoretical portfolio owner could invest in an energy project with a 10-year payback that reduces her energy costs by 20%, and resell the building in year two for an efficiency project IRR of 25%. The added resale value of the building equals the annual energy cost savings divided by an anticipated capitalization rate (typically around 6%), which makes this project immediately economical. This is earlier than the simple payback period of the energy project but would still deliver enough profit from the sale of the building to repay the owner. This is consistent with industry research showing a 13% increase in resale value for green buildings.</a:t>
            </a:r>
          </a:p>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17</a:t>
            </a:fld>
            <a:endParaRPr lang="en-US"/>
          </a:p>
        </p:txBody>
      </p:sp>
    </p:spTree>
    <p:extLst>
      <p:ext uri="{BB962C8B-B14F-4D97-AF65-F5344CB8AC3E}">
        <p14:creationId xmlns:p14="http://schemas.microsoft.com/office/powerpoint/2010/main" val="3998919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18</a:t>
            </a:fld>
            <a:endParaRPr lang="en-US"/>
          </a:p>
        </p:txBody>
      </p:sp>
    </p:spTree>
    <p:extLst>
      <p:ext uri="{BB962C8B-B14F-4D97-AF65-F5344CB8AC3E}">
        <p14:creationId xmlns:p14="http://schemas.microsoft.com/office/powerpoint/2010/main" val="2667610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19</a:t>
            </a:fld>
            <a:endParaRPr lang="en-US"/>
          </a:p>
        </p:txBody>
      </p:sp>
    </p:spTree>
    <p:extLst>
      <p:ext uri="{BB962C8B-B14F-4D97-AF65-F5344CB8AC3E}">
        <p14:creationId xmlns:p14="http://schemas.microsoft.com/office/powerpoint/2010/main" val="506804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 About NCBPA</a:t>
            </a:r>
          </a:p>
          <a:p>
            <a:r>
              <a:rPr lang="en-US" sz="1200" kern="1200" dirty="0">
                <a:solidFill>
                  <a:schemeClr val="tx1"/>
                </a:solidFill>
                <a:effectLst/>
                <a:latin typeface="+mn-lt"/>
                <a:ea typeface="+mn-ea"/>
                <a:cs typeface="+mn-cs"/>
              </a:rPr>
              <a:t>North Carolina Building Performance Association represents our state’s energy efficiency, green building and high performance construction industry.  Energy efficiency is the largest sector of our state’s clean energy economy and employs more workers than all energy generation sectors </a:t>
            </a:r>
            <a:r>
              <a:rPr lang="en-US" sz="1200" u="sng" kern="1200" dirty="0">
                <a:solidFill>
                  <a:schemeClr val="tx1"/>
                </a:solidFill>
                <a:effectLst/>
                <a:latin typeface="+mn-lt"/>
                <a:ea typeface="+mn-ea"/>
                <a:cs typeface="+mn-cs"/>
              </a:rPr>
              <a:t>combined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While numbers you may have seen identify more than 80,000 jobs in our sector, for today’s purposes I’ll be referring to </a:t>
            </a:r>
            <a:r>
              <a:rPr lang="en-US" sz="1200" u="sng" kern="1200" dirty="0">
                <a:solidFill>
                  <a:schemeClr val="tx1"/>
                </a:solidFill>
                <a:effectLst/>
                <a:latin typeface="+mn-lt"/>
                <a:ea typeface="+mn-ea"/>
                <a:cs typeface="+mn-cs"/>
              </a:rPr>
              <a:t>the set of numbers</a:t>
            </a:r>
            <a:r>
              <a:rPr lang="en-US" sz="1200" kern="1200" dirty="0">
                <a:solidFill>
                  <a:schemeClr val="tx1"/>
                </a:solidFill>
                <a:effectLst/>
                <a:latin typeface="+mn-lt"/>
                <a:ea typeface="+mn-ea"/>
                <a:cs typeface="+mn-cs"/>
              </a:rPr>
              <a:t> shown here to describe, in part, the size and impact of our industry:</a:t>
            </a:r>
          </a:p>
          <a:p>
            <a:pPr lvl="0"/>
            <a:r>
              <a:rPr lang="en-US" sz="1200" kern="1200" dirty="0">
                <a:solidFill>
                  <a:schemeClr val="tx1"/>
                </a:solidFill>
                <a:effectLst/>
                <a:latin typeface="+mn-lt"/>
                <a:ea typeface="+mn-ea"/>
                <a:cs typeface="+mn-cs"/>
              </a:rPr>
              <a:t>We have 47,829 jobs</a:t>
            </a:r>
          </a:p>
          <a:p>
            <a:pPr lvl="0"/>
            <a:r>
              <a:rPr lang="en-US" sz="1200" kern="1200" dirty="0">
                <a:solidFill>
                  <a:schemeClr val="tx1"/>
                </a:solidFill>
                <a:effectLst/>
                <a:latin typeface="+mn-lt"/>
                <a:ea typeface="+mn-ea"/>
                <a:cs typeface="+mn-cs"/>
              </a:rPr>
              <a:t>Roughly 1,500 companies generate $15B in annual revenue</a:t>
            </a:r>
          </a:p>
          <a:p>
            <a:pPr lvl="0"/>
            <a:r>
              <a:rPr lang="en-US" sz="1200" kern="1200" dirty="0">
                <a:solidFill>
                  <a:schemeClr val="tx1"/>
                </a:solidFill>
                <a:effectLst/>
                <a:latin typeface="+mn-lt"/>
                <a:ea typeface="+mn-ea"/>
                <a:cs typeface="+mn-cs"/>
              </a:rPr>
              <a:t>This revenue contributes about 3.8% of the state’s GDP (note: $399B)</a:t>
            </a:r>
          </a:p>
          <a:p>
            <a:r>
              <a:rPr lang="en-US" sz="1200" kern="1200" dirty="0">
                <a:solidFill>
                  <a:schemeClr val="tx1"/>
                </a:solidFill>
                <a:effectLst/>
                <a:latin typeface="+mn-lt"/>
                <a:ea typeface="+mn-ea"/>
                <a:cs typeface="+mn-cs"/>
              </a:rPr>
              <a:t>NCBPA’s goal is to increase the use of energy efficiency and building performance products and services in our state, most particularly in the built environment, to benefit residents, businesses, the economy and the environment.</a:t>
            </a:r>
          </a:p>
        </p:txBody>
      </p:sp>
      <p:sp>
        <p:nvSpPr>
          <p:cNvPr id="4" name="Slide Number Placeholder 3"/>
          <p:cNvSpPr>
            <a:spLocks noGrp="1"/>
          </p:cNvSpPr>
          <p:nvPr>
            <p:ph type="sldNum" sz="quarter" idx="10"/>
          </p:nvPr>
        </p:nvSpPr>
        <p:spPr/>
        <p:txBody>
          <a:bodyPr/>
          <a:lstStyle/>
          <a:p>
            <a:fld id="{F89E6127-9B8C-41D2-88BF-8379182C75ED}" type="slidenum">
              <a:rPr lang="en-US" smtClean="0"/>
              <a:t>2</a:t>
            </a:fld>
            <a:endParaRPr lang="en-US"/>
          </a:p>
        </p:txBody>
      </p:sp>
    </p:spTree>
    <p:extLst>
      <p:ext uri="{BB962C8B-B14F-4D97-AF65-F5344CB8AC3E}">
        <p14:creationId xmlns:p14="http://schemas.microsoft.com/office/powerpoint/2010/main" val="985488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Vs. short and long-term benefits for tenants, occupants, owners, operators each</a:t>
            </a:r>
          </a:p>
          <a:p>
            <a:endParaRPr lang="en-US" dirty="0"/>
          </a:p>
          <a:p>
            <a:r>
              <a:rPr lang="en-US" dirty="0"/>
              <a:t>The realities of the industrial environment are:</a:t>
            </a:r>
          </a:p>
          <a:p>
            <a:pPr marL="971550" lvl="1" indent="-514350">
              <a:buAutoNum type="arabicPeriod"/>
            </a:pPr>
            <a:r>
              <a:rPr lang="en-US" sz="2800" dirty="0"/>
              <a:t>Limited time to do anything beyond putting out proverbial fires</a:t>
            </a:r>
          </a:p>
          <a:p>
            <a:pPr marL="971550" lvl="1" indent="-514350">
              <a:buAutoNum type="arabicPeriod"/>
            </a:pPr>
            <a:r>
              <a:rPr lang="en-US" sz="2800" dirty="0"/>
              <a:t>Limited funding to do anything not directly related to production</a:t>
            </a:r>
          </a:p>
          <a:p>
            <a:pPr marL="971550" lvl="1" indent="-514350">
              <a:buAutoNum type="arabicPeriod"/>
            </a:pPr>
            <a:r>
              <a:rPr lang="en-US" sz="2800" dirty="0"/>
              <a:t>The uncertainty of operating next year, next month, or even tomorrow.</a:t>
            </a:r>
          </a:p>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20</a:t>
            </a:fld>
            <a:endParaRPr lang="en-US"/>
          </a:p>
        </p:txBody>
      </p:sp>
    </p:spTree>
    <p:extLst>
      <p:ext uri="{BB962C8B-B14F-4D97-AF65-F5344CB8AC3E}">
        <p14:creationId xmlns:p14="http://schemas.microsoft.com/office/powerpoint/2010/main" val="3721141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Particularly in industrial --- can’t shut down a plant for a day!  Well, compare short hold vs. long hold for EE upgrades… from RMI report</a:t>
            </a:r>
          </a:p>
        </p:txBody>
      </p:sp>
      <p:sp>
        <p:nvSpPr>
          <p:cNvPr id="4" name="Slide Number Placeholder 3"/>
          <p:cNvSpPr>
            <a:spLocks noGrp="1"/>
          </p:cNvSpPr>
          <p:nvPr>
            <p:ph type="sldNum" sz="quarter" idx="10"/>
          </p:nvPr>
        </p:nvSpPr>
        <p:spPr/>
        <p:txBody>
          <a:bodyPr/>
          <a:lstStyle/>
          <a:p>
            <a:fld id="{F89E6127-9B8C-41D2-88BF-8379182C75ED}" type="slidenum">
              <a:rPr lang="en-US" smtClean="0"/>
              <a:t>21</a:t>
            </a:fld>
            <a:endParaRPr lang="en-US"/>
          </a:p>
        </p:txBody>
      </p:sp>
    </p:spTree>
    <p:extLst>
      <p:ext uri="{BB962C8B-B14F-4D97-AF65-F5344CB8AC3E}">
        <p14:creationId xmlns:p14="http://schemas.microsoft.com/office/powerpoint/2010/main" val="1517549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Lack of skilled labor, uneducated and retiring code officials… you don’t need another obstacle!</a:t>
            </a:r>
          </a:p>
        </p:txBody>
      </p:sp>
      <p:sp>
        <p:nvSpPr>
          <p:cNvPr id="4" name="Slide Number Placeholder 3"/>
          <p:cNvSpPr>
            <a:spLocks noGrp="1"/>
          </p:cNvSpPr>
          <p:nvPr>
            <p:ph type="sldNum" sz="quarter" idx="10"/>
          </p:nvPr>
        </p:nvSpPr>
        <p:spPr/>
        <p:txBody>
          <a:bodyPr/>
          <a:lstStyle/>
          <a:p>
            <a:fld id="{F89E6127-9B8C-41D2-88BF-8379182C75ED}" type="slidenum">
              <a:rPr lang="en-US" smtClean="0"/>
              <a:t>22</a:t>
            </a:fld>
            <a:endParaRPr lang="en-US"/>
          </a:p>
        </p:txBody>
      </p:sp>
    </p:spTree>
    <p:extLst>
      <p:ext uri="{BB962C8B-B14F-4D97-AF65-F5344CB8AC3E}">
        <p14:creationId xmlns:p14="http://schemas.microsoft.com/office/powerpoint/2010/main" val="4120392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What if your project doesn’t appraise?  Either the building retrofit or the value provided to specific measures?</a:t>
            </a:r>
          </a:p>
        </p:txBody>
      </p:sp>
      <p:sp>
        <p:nvSpPr>
          <p:cNvPr id="4" name="Slide Number Placeholder 3"/>
          <p:cNvSpPr>
            <a:spLocks noGrp="1"/>
          </p:cNvSpPr>
          <p:nvPr>
            <p:ph type="sldNum" sz="quarter" idx="10"/>
          </p:nvPr>
        </p:nvSpPr>
        <p:spPr/>
        <p:txBody>
          <a:bodyPr/>
          <a:lstStyle/>
          <a:p>
            <a:fld id="{F89E6127-9B8C-41D2-88BF-8379182C75ED}" type="slidenum">
              <a:rPr lang="en-US" smtClean="0"/>
              <a:t>23</a:t>
            </a:fld>
            <a:endParaRPr lang="en-US"/>
          </a:p>
        </p:txBody>
      </p:sp>
    </p:spTree>
    <p:extLst>
      <p:ext uri="{BB962C8B-B14F-4D97-AF65-F5344CB8AC3E}">
        <p14:creationId xmlns:p14="http://schemas.microsoft.com/office/powerpoint/2010/main" val="555627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Do high performance buildings fit into current or future commercial real estate portfolios?</a:t>
            </a:r>
          </a:p>
        </p:txBody>
      </p:sp>
      <p:sp>
        <p:nvSpPr>
          <p:cNvPr id="4" name="Slide Number Placeholder 3"/>
          <p:cNvSpPr>
            <a:spLocks noGrp="1"/>
          </p:cNvSpPr>
          <p:nvPr>
            <p:ph type="sldNum" sz="quarter" idx="10"/>
          </p:nvPr>
        </p:nvSpPr>
        <p:spPr/>
        <p:txBody>
          <a:bodyPr/>
          <a:lstStyle/>
          <a:p>
            <a:fld id="{F89E6127-9B8C-41D2-88BF-8379182C75ED}" type="slidenum">
              <a:rPr lang="en-US" smtClean="0"/>
              <a:t>24</a:t>
            </a:fld>
            <a:endParaRPr lang="en-US"/>
          </a:p>
        </p:txBody>
      </p:sp>
    </p:spTree>
    <p:extLst>
      <p:ext uri="{BB962C8B-B14F-4D97-AF65-F5344CB8AC3E}">
        <p14:creationId xmlns:p14="http://schemas.microsoft.com/office/powerpoint/2010/main" val="513912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What if owners don’t want to invest in EE/performance upgrades when tenants pay for utility bills?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approach is also well suited for portfolio owners that have lease mechanisms in place to recover the cost of efficiency projects. This is relatively straightforward in a gross </a:t>
            </a:r>
            <a:r>
              <a:rPr lang="en-US" dirty="0" err="1"/>
              <a:t>lease,ix</a:t>
            </a:r>
            <a:r>
              <a:rPr lang="en-US" dirty="0"/>
              <a:t> because the building owner can pay for upgrades and pass along the amortized costs to tenants. For portfolios with triple net </a:t>
            </a:r>
            <a:r>
              <a:rPr lang="en-US" dirty="0" err="1"/>
              <a:t>leases,x</a:t>
            </a:r>
            <a:r>
              <a:rPr lang="en-US" dirty="0"/>
              <a:t> this could be an opportunity to modify the lease by extracting the energy costs from the operating expenses and having tenants pay a fixed base rent premium or “energy charge.” The amount of this charge could be based on the building’s past energy costs or could be similar to energy bills for surrounding properties. This allows the landlord to directly benefit from energy savings and could be an added value to tenants because they can have monthly fixed energy costs and reduced exposure to volatile utility costs</a:t>
            </a:r>
          </a:p>
          <a:p>
            <a:r>
              <a:rPr lang="en-US" dirty="0"/>
              <a:t> </a:t>
            </a:r>
          </a:p>
        </p:txBody>
      </p:sp>
      <p:sp>
        <p:nvSpPr>
          <p:cNvPr id="4" name="Slide Number Placeholder 3"/>
          <p:cNvSpPr>
            <a:spLocks noGrp="1"/>
          </p:cNvSpPr>
          <p:nvPr>
            <p:ph type="sldNum" sz="quarter" idx="10"/>
          </p:nvPr>
        </p:nvSpPr>
        <p:spPr/>
        <p:txBody>
          <a:bodyPr/>
          <a:lstStyle/>
          <a:p>
            <a:fld id="{F89E6127-9B8C-41D2-88BF-8379182C75ED}" type="slidenum">
              <a:rPr lang="en-US" smtClean="0"/>
              <a:t>25</a:t>
            </a:fld>
            <a:endParaRPr lang="en-US"/>
          </a:p>
        </p:txBody>
      </p:sp>
    </p:spTree>
    <p:extLst>
      <p:ext uri="{BB962C8B-B14F-4D97-AF65-F5344CB8AC3E}">
        <p14:creationId xmlns:p14="http://schemas.microsoft.com/office/powerpoint/2010/main" val="505536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Pull from Stowe and NCSU slides</a:t>
            </a:r>
          </a:p>
        </p:txBody>
      </p:sp>
      <p:sp>
        <p:nvSpPr>
          <p:cNvPr id="4" name="Slide Number Placeholder 3"/>
          <p:cNvSpPr>
            <a:spLocks noGrp="1"/>
          </p:cNvSpPr>
          <p:nvPr>
            <p:ph type="sldNum" sz="quarter" idx="10"/>
          </p:nvPr>
        </p:nvSpPr>
        <p:spPr/>
        <p:txBody>
          <a:bodyPr/>
          <a:lstStyle/>
          <a:p>
            <a:fld id="{F89E6127-9B8C-41D2-88BF-8379182C75ED}" type="slidenum">
              <a:rPr lang="en-US" smtClean="0"/>
              <a:t>26</a:t>
            </a:fld>
            <a:endParaRPr lang="en-US"/>
          </a:p>
        </p:txBody>
      </p:sp>
    </p:spTree>
    <p:extLst>
      <p:ext uri="{BB962C8B-B14F-4D97-AF65-F5344CB8AC3E}">
        <p14:creationId xmlns:p14="http://schemas.microsoft.com/office/powerpoint/2010/main" val="3758762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27</a:t>
            </a:fld>
            <a:endParaRPr lang="en-US"/>
          </a:p>
        </p:txBody>
      </p:sp>
    </p:spTree>
    <p:extLst>
      <p:ext uri="{BB962C8B-B14F-4D97-AF65-F5344CB8AC3E}">
        <p14:creationId xmlns:p14="http://schemas.microsoft.com/office/powerpoint/2010/main" val="2111130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Easier in new construction, do-able in major retrofits.  Help address clean energy, carbon reduction and other goals.  Charts from RMI report. A zero-over-time (ZOT) approach sets commercial building portfolios on a financially viable path to achieve net zero energy. The ZOT approach helps portfolio owners and managers right-time deep energy efficiency, renewable energy, and energy storage projects with life-cycle event triggers for </a:t>
            </a:r>
            <a:r>
              <a:rPr lang="en-US" dirty="0" err="1"/>
              <a:t>investment.ii</a:t>
            </a:r>
            <a:r>
              <a:rPr lang="en-US" dirty="0"/>
              <a:t> </a:t>
            </a:r>
          </a:p>
        </p:txBody>
      </p:sp>
      <p:sp>
        <p:nvSpPr>
          <p:cNvPr id="4" name="Slide Number Placeholder 3"/>
          <p:cNvSpPr>
            <a:spLocks noGrp="1"/>
          </p:cNvSpPr>
          <p:nvPr>
            <p:ph type="sldNum" sz="quarter" idx="10"/>
          </p:nvPr>
        </p:nvSpPr>
        <p:spPr/>
        <p:txBody>
          <a:bodyPr/>
          <a:lstStyle/>
          <a:p>
            <a:fld id="{F89E6127-9B8C-41D2-88BF-8379182C75ED}" type="slidenum">
              <a:rPr lang="en-US" smtClean="0"/>
              <a:t>28</a:t>
            </a:fld>
            <a:endParaRPr lang="en-US"/>
          </a:p>
        </p:txBody>
      </p:sp>
    </p:spTree>
    <p:extLst>
      <p:ext uri="{BB962C8B-B14F-4D97-AF65-F5344CB8AC3E}">
        <p14:creationId xmlns:p14="http://schemas.microsoft.com/office/powerpoint/2010/main" val="106882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Will is the expert!  Just a mention here.</a:t>
            </a:r>
          </a:p>
        </p:txBody>
      </p:sp>
      <p:sp>
        <p:nvSpPr>
          <p:cNvPr id="4" name="Slide Number Placeholder 3"/>
          <p:cNvSpPr>
            <a:spLocks noGrp="1"/>
          </p:cNvSpPr>
          <p:nvPr>
            <p:ph type="sldNum" sz="quarter" idx="10"/>
          </p:nvPr>
        </p:nvSpPr>
        <p:spPr/>
        <p:txBody>
          <a:bodyPr/>
          <a:lstStyle/>
          <a:p>
            <a:fld id="{F89E6127-9B8C-41D2-88BF-8379182C75ED}" type="slidenum">
              <a:rPr lang="en-US" smtClean="0"/>
              <a:t>29</a:t>
            </a:fld>
            <a:endParaRPr lang="en-US"/>
          </a:p>
        </p:txBody>
      </p:sp>
    </p:spTree>
    <p:extLst>
      <p:ext uri="{BB962C8B-B14F-4D97-AF65-F5344CB8AC3E}">
        <p14:creationId xmlns:p14="http://schemas.microsoft.com/office/powerpoint/2010/main" val="461070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 – Presented By</a:t>
            </a:r>
          </a:p>
          <a:p>
            <a:r>
              <a:rPr lang="en-US" dirty="0"/>
              <a:t>RMI report is a good resource referenced throughout.  Focus is on Zero Energy Buildings but applies to retrofits and measures as well.</a:t>
            </a:r>
          </a:p>
        </p:txBody>
      </p:sp>
      <p:sp>
        <p:nvSpPr>
          <p:cNvPr id="4" name="Slide Number Placeholder 3"/>
          <p:cNvSpPr>
            <a:spLocks noGrp="1"/>
          </p:cNvSpPr>
          <p:nvPr>
            <p:ph type="sldNum" sz="quarter" idx="10"/>
          </p:nvPr>
        </p:nvSpPr>
        <p:spPr/>
        <p:txBody>
          <a:bodyPr/>
          <a:lstStyle/>
          <a:p>
            <a:fld id="{F89E6127-9B8C-41D2-88BF-8379182C75ED}" type="slidenum">
              <a:rPr lang="en-US" smtClean="0"/>
              <a:t>3</a:t>
            </a:fld>
            <a:endParaRPr lang="en-US"/>
          </a:p>
        </p:txBody>
      </p:sp>
    </p:spTree>
    <p:extLst>
      <p:ext uri="{BB962C8B-B14F-4D97-AF65-F5344CB8AC3E}">
        <p14:creationId xmlns:p14="http://schemas.microsoft.com/office/powerpoint/2010/main" val="3527158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Impact of Florence</a:t>
            </a:r>
          </a:p>
          <a:p>
            <a:endParaRPr lang="en-US" dirty="0"/>
          </a:p>
          <a:p>
            <a:r>
              <a:rPr lang="en-US" dirty="0"/>
              <a:t>How commercial, institutional and industrial retrofits can make them better</a:t>
            </a:r>
          </a:p>
        </p:txBody>
      </p:sp>
      <p:sp>
        <p:nvSpPr>
          <p:cNvPr id="4" name="Slide Number Placeholder 3"/>
          <p:cNvSpPr>
            <a:spLocks noGrp="1"/>
          </p:cNvSpPr>
          <p:nvPr>
            <p:ph type="sldNum" sz="quarter" idx="10"/>
          </p:nvPr>
        </p:nvSpPr>
        <p:spPr/>
        <p:txBody>
          <a:bodyPr/>
          <a:lstStyle/>
          <a:p>
            <a:fld id="{F89E6127-9B8C-41D2-88BF-8379182C75ED}" type="slidenum">
              <a:rPr lang="en-US" smtClean="0"/>
              <a:t>30</a:t>
            </a:fld>
            <a:endParaRPr lang="en-US"/>
          </a:p>
        </p:txBody>
      </p:sp>
    </p:spTree>
    <p:extLst>
      <p:ext uri="{BB962C8B-B14F-4D97-AF65-F5344CB8AC3E}">
        <p14:creationId xmlns:p14="http://schemas.microsoft.com/office/powerpoint/2010/main" val="746342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dirty="0"/>
              <a:t>Recommissioning (</a:t>
            </a:r>
            <a:r>
              <a:rPr lang="en-US" sz="1200" dirty="0" err="1"/>
              <a:t>RCx</a:t>
            </a:r>
            <a:r>
              <a:rPr lang="en-US" sz="1200" dirty="0"/>
              <a:t>) is a systematic process of tuning existing building controls and equipment to improve building performance, increase occupant comfort, and save energy. </a:t>
            </a:r>
            <a:r>
              <a:rPr lang="en-US" sz="1200" dirty="0" err="1"/>
              <a:t>RCx</a:t>
            </a:r>
            <a:r>
              <a:rPr lang="en-US" sz="1200" dirty="0"/>
              <a:t> is an effective, </a:t>
            </a:r>
            <a:r>
              <a:rPr lang="en-US" sz="1200" dirty="0" err="1"/>
              <a:t>lowcost</a:t>
            </a:r>
            <a:r>
              <a:rPr lang="en-US" sz="1200" dirty="0"/>
              <a:t> first step to reduce energy consumption and cost immediately in a building. Analyses of </a:t>
            </a:r>
            <a:r>
              <a:rPr lang="en-US" sz="1200" dirty="0" err="1"/>
              <a:t>RCx</a:t>
            </a:r>
            <a:r>
              <a:rPr lang="en-US" sz="1200" dirty="0"/>
              <a:t> projects for existing buildings show a median cost of $0.27 per SF, energy </a:t>
            </a:r>
            <a:r>
              <a:rPr lang="en-US" sz="1200" dirty="0" err="1"/>
              <a:t>saviT</a:t>
            </a:r>
            <a:endParaRPr lang="en-US" sz="1200" dirty="0"/>
          </a:p>
          <a:p>
            <a:pPr marL="457200" indent="-457200">
              <a:buFont typeface="Arial" panose="020B0604020202020204" pitchFamily="34" charset="0"/>
              <a:buChar char="•"/>
            </a:pPr>
            <a:endParaRPr lang="en-US" sz="1200" dirty="0"/>
          </a:p>
          <a:p>
            <a:r>
              <a:rPr lang="en-US" sz="1200" dirty="0"/>
              <a:t>Continuous commissioning (or active energy management) has similar goals (resolve operating problems, improve comfort, reduce energy use, and identify retrofits for existing commercial buildings) but is a lighter-touch and more continuous intervention. Continuous commissioning relies on building management systems and fault-detection diagnostics to continuously track a building’s operation and identify issues. It can save more money than </a:t>
            </a:r>
            <a:r>
              <a:rPr lang="en-US" sz="1200" dirty="0" err="1"/>
              <a:t>RCx</a:t>
            </a:r>
            <a:r>
              <a:rPr lang="en-US" sz="1200" dirty="0"/>
              <a:t> efforts (because issues are caught sooner) and it can be less expensive to implement.</a:t>
            </a:r>
          </a:p>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31</a:t>
            </a:fld>
            <a:endParaRPr lang="en-US"/>
          </a:p>
        </p:txBody>
      </p:sp>
    </p:spTree>
    <p:extLst>
      <p:ext uri="{BB962C8B-B14F-4D97-AF65-F5344CB8AC3E}">
        <p14:creationId xmlns:p14="http://schemas.microsoft.com/office/powerpoint/2010/main" val="2199515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Envelope commissioning and testing requirements</a:t>
            </a:r>
          </a:p>
        </p:txBody>
      </p:sp>
      <p:sp>
        <p:nvSpPr>
          <p:cNvPr id="4" name="Slide Number Placeholder 3"/>
          <p:cNvSpPr>
            <a:spLocks noGrp="1"/>
          </p:cNvSpPr>
          <p:nvPr>
            <p:ph type="sldNum" sz="quarter" idx="10"/>
          </p:nvPr>
        </p:nvSpPr>
        <p:spPr/>
        <p:txBody>
          <a:bodyPr/>
          <a:lstStyle/>
          <a:p>
            <a:fld id="{F89E6127-9B8C-41D2-88BF-8379182C75ED}" type="slidenum">
              <a:rPr lang="en-US" smtClean="0"/>
              <a:t>32</a:t>
            </a:fld>
            <a:endParaRPr lang="en-US"/>
          </a:p>
        </p:txBody>
      </p:sp>
    </p:spTree>
    <p:extLst>
      <p:ext uri="{BB962C8B-B14F-4D97-AF65-F5344CB8AC3E}">
        <p14:creationId xmlns:p14="http://schemas.microsoft.com/office/powerpoint/2010/main" val="3731492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11 – Other States?</a:t>
            </a:r>
          </a:p>
          <a:p>
            <a:r>
              <a:rPr lang="en-US" sz="1200" kern="1200" dirty="0">
                <a:solidFill>
                  <a:schemeClr val="tx1"/>
                </a:solidFill>
                <a:effectLst/>
                <a:latin typeface="+mn-lt"/>
                <a:ea typeface="+mn-ea"/>
                <a:cs typeface="+mn-cs"/>
              </a:rPr>
              <a:t>So you might be asking yourself … Have other states done this?  Yes.  Pennsylvania, Virginia and Arkansas are taking major steps to integrate energy efficiency into their energy policies and programs, but also to make a strategic investment in a large industry with a localized workforce. </a:t>
            </a:r>
          </a:p>
          <a:p>
            <a:r>
              <a:rPr lang="en-US" sz="1200" kern="1200" dirty="0">
                <a:solidFill>
                  <a:schemeClr val="tx1"/>
                </a:solidFill>
                <a:effectLst/>
                <a:latin typeface="+mn-lt"/>
                <a:ea typeface="+mn-ea"/>
                <a:cs typeface="+mn-cs"/>
              </a:rPr>
              <a:t>North Carolina </a:t>
            </a:r>
            <a:r>
              <a:rPr lang="en-US" sz="1200" u="sng" kern="1200" dirty="0">
                <a:solidFill>
                  <a:schemeClr val="tx1"/>
                </a:solidFill>
                <a:effectLst/>
                <a:latin typeface="+mn-lt"/>
                <a:ea typeface="+mn-ea"/>
                <a:cs typeface="+mn-cs"/>
              </a:rPr>
              <a:t>can</a:t>
            </a:r>
            <a:r>
              <a:rPr lang="en-US" sz="1200" kern="1200" dirty="0">
                <a:solidFill>
                  <a:schemeClr val="tx1"/>
                </a:solidFill>
                <a:effectLst/>
                <a:latin typeface="+mn-lt"/>
                <a:ea typeface="+mn-ea"/>
                <a:cs typeface="+mn-cs"/>
              </a:rPr>
              <a:t> establish policies that make investments more attractive by reducing cost barriers, lowering risk, and reducing regulatory compliance costs. </a:t>
            </a:r>
          </a:p>
          <a:p>
            <a:r>
              <a:rPr lang="en-US" sz="1200" kern="1200" dirty="0">
                <a:solidFill>
                  <a:schemeClr val="tx1"/>
                </a:solidFill>
                <a:effectLst/>
                <a:latin typeface="+mn-lt"/>
                <a:ea typeface="+mn-ea"/>
                <a:cs typeface="+mn-cs"/>
              </a:rPr>
              <a:t>Funding opportunities may include direct cash incentives, grants, rebate programs and performance-based incentives, where contractors and builders like the ones that </a:t>
            </a:r>
            <a:r>
              <a:rPr lang="en-US" sz="1200" u="sng" kern="1200" dirty="0">
                <a:solidFill>
                  <a:schemeClr val="tx1"/>
                </a:solidFill>
                <a:effectLst/>
                <a:latin typeface="+mn-lt"/>
                <a:ea typeface="+mn-ea"/>
                <a:cs typeface="+mn-cs"/>
              </a:rPr>
              <a:t>we represent</a:t>
            </a:r>
            <a:r>
              <a:rPr lang="en-US" sz="1200" kern="1200" dirty="0">
                <a:solidFill>
                  <a:schemeClr val="tx1"/>
                </a:solidFill>
                <a:effectLst/>
                <a:latin typeface="+mn-lt"/>
                <a:ea typeface="+mn-ea"/>
                <a:cs typeface="+mn-cs"/>
              </a:rPr>
              <a:t> are paid based on their energy saving performance.  Tax incentives, loans and financing programs, green banks, energy efficient mortgages </a:t>
            </a:r>
            <a:r>
              <a:rPr lang="en-US" sz="1200" u="sng"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support for Commercial PACE Financing, which uses local government funds only as a passthrough, are available as well.  Energy services performance contracting is a great example – more on that one in a minute.</a:t>
            </a:r>
          </a:p>
          <a:p>
            <a:r>
              <a:rPr lang="en-US" sz="1200" kern="1200" dirty="0">
                <a:solidFill>
                  <a:schemeClr val="tx1"/>
                </a:solidFill>
                <a:effectLst/>
                <a:latin typeface="+mn-lt"/>
                <a:ea typeface="+mn-ea"/>
                <a:cs typeface="+mn-cs"/>
              </a:rPr>
              <a:t>But no matter what investment methods North Carolina takes, the strategy remains the same: investing in </a:t>
            </a:r>
            <a:r>
              <a:rPr lang="en-US" sz="1200" i="1" kern="1200" dirty="0">
                <a:solidFill>
                  <a:schemeClr val="tx1"/>
                </a:solidFill>
                <a:effectLst/>
                <a:latin typeface="+mn-lt"/>
                <a:ea typeface="+mn-ea"/>
                <a:cs typeface="+mn-cs"/>
              </a:rPr>
              <a:t>less</a:t>
            </a:r>
            <a:r>
              <a:rPr lang="en-US" sz="1200" kern="1200" dirty="0">
                <a:solidFill>
                  <a:schemeClr val="tx1"/>
                </a:solidFill>
                <a:effectLst/>
                <a:latin typeface="+mn-lt"/>
                <a:ea typeface="+mn-ea"/>
                <a:cs typeface="+mn-cs"/>
              </a:rPr>
              <a:t> creates </a:t>
            </a:r>
            <a:r>
              <a:rPr lang="en-US" sz="1200" i="1" kern="1200" dirty="0">
                <a:solidFill>
                  <a:schemeClr val="tx1"/>
                </a:solidFill>
                <a:effectLst/>
                <a:latin typeface="+mn-lt"/>
                <a:ea typeface="+mn-ea"/>
                <a:cs typeface="+mn-cs"/>
              </a:rPr>
              <a:t>more </a:t>
            </a:r>
            <a:r>
              <a:rPr lang="en-US" sz="1200" kern="1200" dirty="0">
                <a:solidFill>
                  <a:schemeClr val="tx1"/>
                </a:solidFill>
                <a:effectLst/>
                <a:latin typeface="+mn-lt"/>
                <a:ea typeface="+mn-ea"/>
                <a:cs typeface="+mn-cs"/>
              </a:rPr>
              <a:t>energy savings, more jobs, more economic development and more environmental benefits.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33</a:t>
            </a:fld>
            <a:endParaRPr lang="en-US"/>
          </a:p>
        </p:txBody>
      </p:sp>
    </p:spTree>
    <p:extLst>
      <p:ext uri="{BB962C8B-B14F-4D97-AF65-F5344CB8AC3E}">
        <p14:creationId xmlns:p14="http://schemas.microsoft.com/office/powerpoint/2010/main" val="256599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Policy and majority interest is in EE – but we talk about Building Performance.</a:t>
            </a:r>
          </a:p>
          <a:p>
            <a:endParaRPr lang="en-US" dirty="0"/>
          </a:p>
          <a:p>
            <a:r>
              <a:rPr lang="en-US" dirty="0"/>
              <a:t>For a market to grow, you need to be able to measure the baseline.  That’s what we’ve been doing in NC.</a:t>
            </a:r>
          </a:p>
        </p:txBody>
      </p:sp>
      <p:sp>
        <p:nvSpPr>
          <p:cNvPr id="4" name="Slide Number Placeholder 3"/>
          <p:cNvSpPr>
            <a:spLocks noGrp="1"/>
          </p:cNvSpPr>
          <p:nvPr>
            <p:ph type="sldNum" sz="quarter" idx="10"/>
          </p:nvPr>
        </p:nvSpPr>
        <p:spPr/>
        <p:txBody>
          <a:bodyPr/>
          <a:lstStyle/>
          <a:p>
            <a:fld id="{F89E6127-9B8C-41D2-88BF-8379182C75ED}" type="slidenum">
              <a:rPr lang="en-US" smtClean="0"/>
              <a:t>34</a:t>
            </a:fld>
            <a:endParaRPr lang="en-US"/>
          </a:p>
        </p:txBody>
      </p:sp>
    </p:spTree>
    <p:extLst>
      <p:ext uri="{BB962C8B-B14F-4D97-AF65-F5344CB8AC3E}">
        <p14:creationId xmlns:p14="http://schemas.microsoft.com/office/powerpoint/2010/main" val="3841919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 EPC Report</a:t>
            </a:r>
          </a:p>
          <a:p>
            <a:r>
              <a:rPr lang="en-US" sz="1200" kern="1200" dirty="0">
                <a:solidFill>
                  <a:schemeClr val="tx1"/>
                </a:solidFill>
                <a:effectLst/>
                <a:latin typeface="+mn-lt"/>
                <a:ea typeface="+mn-ea"/>
                <a:cs typeface="+mn-cs"/>
              </a:rPr>
              <a:t>I’d also like to thank and recognize the Council members, the Lt. </a:t>
            </a:r>
            <a:r>
              <a:rPr lang="en-US" sz="1200" kern="1200" dirty="0" err="1">
                <a:solidFill>
                  <a:schemeClr val="tx1"/>
                </a:solidFill>
                <a:effectLst/>
                <a:latin typeface="+mn-lt"/>
                <a:ea typeface="+mn-ea"/>
                <a:cs typeface="+mn-cs"/>
              </a:rPr>
              <a:t>Gov</a:t>
            </a:r>
            <a:r>
              <a:rPr lang="en-US" sz="1200" kern="1200" dirty="0">
                <a:solidFill>
                  <a:schemeClr val="tx1"/>
                </a:solidFill>
                <a:effectLst/>
                <a:latin typeface="+mn-lt"/>
                <a:ea typeface="+mn-ea"/>
                <a:cs typeface="+mn-cs"/>
              </a:rPr>
              <a:t>, DEQ staff and the Energy Efficiency Subcommittee Chaired by Scott Tew for 26 of the 33 recommendations in your recent report having to do with energy efficiency.  20 of the 26 recommend policy development related to building energy efficiency.  In my opinion, this is an accurate reflection of the policy focus that our state should be taking to </a:t>
            </a:r>
            <a:r>
              <a:rPr lang="en-US" sz="1200" u="sng" kern="1200" dirty="0">
                <a:solidFill>
                  <a:schemeClr val="tx1"/>
                </a:solidFill>
                <a:effectLst/>
                <a:latin typeface="+mn-lt"/>
                <a:ea typeface="+mn-ea"/>
                <a:cs typeface="+mn-cs"/>
              </a:rPr>
              <a:t>first</a:t>
            </a:r>
            <a:r>
              <a:rPr lang="en-US" sz="1200" kern="1200" dirty="0">
                <a:solidFill>
                  <a:schemeClr val="tx1"/>
                </a:solidFill>
                <a:effectLst/>
                <a:latin typeface="+mn-lt"/>
                <a:ea typeface="+mn-ea"/>
                <a:cs typeface="+mn-cs"/>
              </a:rPr>
              <a:t> reduce the amount of energy we need </a:t>
            </a:r>
            <a:r>
              <a:rPr lang="en-US" sz="1200" u="sng"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investing in </a:t>
            </a:r>
            <a:r>
              <a:rPr lang="en-US" sz="1200" u="sng" kern="1200" dirty="0">
                <a:solidFill>
                  <a:schemeClr val="tx1"/>
                </a:solidFill>
                <a:effectLst/>
                <a:latin typeface="+mn-lt"/>
                <a:ea typeface="+mn-ea"/>
                <a:cs typeface="+mn-cs"/>
              </a:rPr>
              <a:t>more</a:t>
            </a:r>
            <a:r>
              <a:rPr lang="en-US" sz="1200" kern="1200" dirty="0">
                <a:solidFill>
                  <a:schemeClr val="tx1"/>
                </a:solidFill>
                <a:effectLst/>
                <a:latin typeface="+mn-lt"/>
                <a:ea typeface="+mn-ea"/>
                <a:cs typeface="+mn-cs"/>
              </a:rPr>
              <a:t> energy generation, no matter the source.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89E6127-9B8C-41D2-88BF-8379182C75ED}" type="slidenum">
              <a:rPr lang="en-US" smtClean="0"/>
              <a:t>35</a:t>
            </a:fld>
            <a:endParaRPr lang="en-US"/>
          </a:p>
        </p:txBody>
      </p:sp>
    </p:spTree>
    <p:extLst>
      <p:ext uri="{BB962C8B-B14F-4D97-AF65-F5344CB8AC3E}">
        <p14:creationId xmlns:p14="http://schemas.microsoft.com/office/powerpoint/2010/main" val="2790137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this is – strictly for improving building EE utility programs</a:t>
            </a:r>
          </a:p>
        </p:txBody>
      </p:sp>
      <p:sp>
        <p:nvSpPr>
          <p:cNvPr id="4" name="Slide Number Placeholder 3"/>
          <p:cNvSpPr>
            <a:spLocks noGrp="1"/>
          </p:cNvSpPr>
          <p:nvPr>
            <p:ph type="sldNum" sz="quarter" idx="10"/>
          </p:nvPr>
        </p:nvSpPr>
        <p:spPr/>
        <p:txBody>
          <a:bodyPr/>
          <a:lstStyle/>
          <a:p>
            <a:fld id="{F89E6127-9B8C-41D2-88BF-8379182C75ED}" type="slidenum">
              <a:rPr lang="en-US" smtClean="0"/>
              <a:t>36</a:t>
            </a:fld>
            <a:endParaRPr lang="en-US"/>
          </a:p>
        </p:txBody>
      </p:sp>
    </p:spTree>
    <p:extLst>
      <p:ext uri="{BB962C8B-B14F-4D97-AF65-F5344CB8AC3E}">
        <p14:creationId xmlns:p14="http://schemas.microsoft.com/office/powerpoint/2010/main" val="1661270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Pull from Stowe and NCSU slides</a:t>
            </a:r>
          </a:p>
        </p:txBody>
      </p:sp>
      <p:sp>
        <p:nvSpPr>
          <p:cNvPr id="4" name="Slide Number Placeholder 3"/>
          <p:cNvSpPr>
            <a:spLocks noGrp="1"/>
          </p:cNvSpPr>
          <p:nvPr>
            <p:ph type="sldNum" sz="quarter" idx="10"/>
          </p:nvPr>
        </p:nvSpPr>
        <p:spPr/>
        <p:txBody>
          <a:bodyPr/>
          <a:lstStyle/>
          <a:p>
            <a:fld id="{F89E6127-9B8C-41D2-88BF-8379182C75ED}" type="slidenum">
              <a:rPr lang="en-US" smtClean="0"/>
              <a:t>37</a:t>
            </a:fld>
            <a:endParaRPr lang="en-US"/>
          </a:p>
        </p:txBody>
      </p:sp>
    </p:spTree>
    <p:extLst>
      <p:ext uri="{BB962C8B-B14F-4D97-AF65-F5344CB8AC3E}">
        <p14:creationId xmlns:p14="http://schemas.microsoft.com/office/powerpoint/2010/main" val="1113863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38</a:t>
            </a:fld>
            <a:endParaRPr lang="en-US"/>
          </a:p>
        </p:txBody>
      </p:sp>
    </p:spTree>
    <p:extLst>
      <p:ext uri="{BB962C8B-B14F-4D97-AF65-F5344CB8AC3E}">
        <p14:creationId xmlns:p14="http://schemas.microsoft.com/office/powerpoint/2010/main" val="3556508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39</a:t>
            </a:fld>
            <a:endParaRPr lang="en-US"/>
          </a:p>
        </p:txBody>
      </p:sp>
    </p:spTree>
    <p:extLst>
      <p:ext uri="{BB962C8B-B14F-4D97-AF65-F5344CB8AC3E}">
        <p14:creationId xmlns:p14="http://schemas.microsoft.com/office/powerpoint/2010/main" val="1109686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 a market guy.</a:t>
            </a:r>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4</a:t>
            </a:fld>
            <a:endParaRPr lang="en-US"/>
          </a:p>
        </p:txBody>
      </p:sp>
    </p:spTree>
    <p:extLst>
      <p:ext uri="{BB962C8B-B14F-4D97-AF65-F5344CB8AC3E}">
        <p14:creationId xmlns:p14="http://schemas.microsoft.com/office/powerpoint/2010/main" val="569045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40</a:t>
            </a:fld>
            <a:endParaRPr lang="en-US"/>
          </a:p>
        </p:txBody>
      </p:sp>
    </p:spTree>
    <p:extLst>
      <p:ext uri="{BB962C8B-B14F-4D97-AF65-F5344CB8AC3E}">
        <p14:creationId xmlns:p14="http://schemas.microsoft.com/office/powerpoint/2010/main" val="514313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41</a:t>
            </a:fld>
            <a:endParaRPr lang="en-US"/>
          </a:p>
        </p:txBody>
      </p:sp>
    </p:spTree>
    <p:extLst>
      <p:ext uri="{BB962C8B-B14F-4D97-AF65-F5344CB8AC3E}">
        <p14:creationId xmlns:p14="http://schemas.microsoft.com/office/powerpoint/2010/main" val="53721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HPBS – Find Meghan!  </a:t>
            </a:r>
          </a:p>
          <a:p>
            <a:endParaRPr lang="en-US" dirty="0"/>
          </a:p>
          <a:p>
            <a:r>
              <a:rPr lang="en-US" dirty="0"/>
              <a:t>Top right – Industrial safe haven air leakage testing delivers 70% average reduction in air infiltration rates after air sealing measures applied.</a:t>
            </a:r>
          </a:p>
          <a:p>
            <a:endParaRPr lang="en-US" dirty="0"/>
          </a:p>
          <a:p>
            <a:r>
              <a:rPr lang="en-US" dirty="0"/>
              <a:t>Bottom left – degrading window film and window gaskets.  Resolving these issues, installing efficient lighting and sealing air leaks recommended with 29% energy reduction estimate.</a:t>
            </a:r>
          </a:p>
          <a:p>
            <a:endParaRPr lang="en-US" dirty="0"/>
          </a:p>
          <a:p>
            <a:r>
              <a:rPr lang="en-US" dirty="0"/>
              <a:t>Bottom right – IR image of school building in NC showing gaps in the air barrier system that caused significant heat loss and moisture intrusion.  </a:t>
            </a:r>
          </a:p>
        </p:txBody>
      </p:sp>
      <p:sp>
        <p:nvSpPr>
          <p:cNvPr id="4" name="Slide Number Placeholder 3"/>
          <p:cNvSpPr>
            <a:spLocks noGrp="1"/>
          </p:cNvSpPr>
          <p:nvPr>
            <p:ph type="sldNum" sz="quarter" idx="10"/>
          </p:nvPr>
        </p:nvSpPr>
        <p:spPr/>
        <p:txBody>
          <a:bodyPr/>
          <a:lstStyle/>
          <a:p>
            <a:fld id="{F89E6127-9B8C-41D2-88BF-8379182C75ED}" type="slidenum">
              <a:rPr lang="en-US" smtClean="0"/>
              <a:t>42</a:t>
            </a:fld>
            <a:endParaRPr lang="en-US"/>
          </a:p>
        </p:txBody>
      </p:sp>
    </p:spTree>
    <p:extLst>
      <p:ext uri="{BB962C8B-B14F-4D97-AF65-F5344CB8AC3E}">
        <p14:creationId xmlns:p14="http://schemas.microsoft.com/office/powerpoint/2010/main" val="1920657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43</a:t>
            </a:fld>
            <a:endParaRPr lang="en-US"/>
          </a:p>
        </p:txBody>
      </p:sp>
    </p:spTree>
    <p:extLst>
      <p:ext uri="{BB962C8B-B14F-4D97-AF65-F5344CB8AC3E}">
        <p14:creationId xmlns:p14="http://schemas.microsoft.com/office/powerpoint/2010/main" val="2179700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Mike Stowe from Advanced Energy recently presented on how many industrial buildings in NC could benefit from retrofit upgrades that would convert 20% of combustion heat from waste/loss to useful purposes.  His estimates equate to enough energy to power 210,000 NC homes!</a:t>
            </a:r>
          </a:p>
        </p:txBody>
      </p:sp>
      <p:sp>
        <p:nvSpPr>
          <p:cNvPr id="4" name="Slide Number Placeholder 3"/>
          <p:cNvSpPr>
            <a:spLocks noGrp="1"/>
          </p:cNvSpPr>
          <p:nvPr>
            <p:ph type="sldNum" sz="quarter" idx="10"/>
          </p:nvPr>
        </p:nvSpPr>
        <p:spPr/>
        <p:txBody>
          <a:bodyPr/>
          <a:lstStyle/>
          <a:p>
            <a:fld id="{F89E6127-9B8C-41D2-88BF-8379182C75ED}" type="slidenum">
              <a:rPr lang="en-US" smtClean="0"/>
              <a:t>44</a:t>
            </a:fld>
            <a:endParaRPr lang="en-US"/>
          </a:p>
        </p:txBody>
      </p:sp>
    </p:spTree>
    <p:extLst>
      <p:ext uri="{BB962C8B-B14F-4D97-AF65-F5344CB8AC3E}">
        <p14:creationId xmlns:p14="http://schemas.microsoft.com/office/powerpoint/2010/main" val="4107620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45</a:t>
            </a:fld>
            <a:endParaRPr lang="en-US"/>
          </a:p>
        </p:txBody>
      </p:sp>
    </p:spTree>
    <p:extLst>
      <p:ext uri="{BB962C8B-B14F-4D97-AF65-F5344CB8AC3E}">
        <p14:creationId xmlns:p14="http://schemas.microsoft.com/office/powerpoint/2010/main" val="24306499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Make these images???</a:t>
            </a:r>
          </a:p>
        </p:txBody>
      </p:sp>
      <p:sp>
        <p:nvSpPr>
          <p:cNvPr id="4" name="Slide Number Placeholder 3"/>
          <p:cNvSpPr>
            <a:spLocks noGrp="1"/>
          </p:cNvSpPr>
          <p:nvPr>
            <p:ph type="sldNum" sz="quarter" idx="10"/>
          </p:nvPr>
        </p:nvSpPr>
        <p:spPr/>
        <p:txBody>
          <a:bodyPr/>
          <a:lstStyle/>
          <a:p>
            <a:fld id="{F89E6127-9B8C-41D2-88BF-8379182C75ED}" type="slidenum">
              <a:rPr lang="en-US" smtClean="0"/>
              <a:t>46</a:t>
            </a:fld>
            <a:endParaRPr lang="en-US"/>
          </a:p>
        </p:txBody>
      </p:sp>
    </p:spTree>
    <p:extLst>
      <p:ext uri="{BB962C8B-B14F-4D97-AF65-F5344CB8AC3E}">
        <p14:creationId xmlns:p14="http://schemas.microsoft.com/office/powerpoint/2010/main" val="244345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47</a:t>
            </a:fld>
            <a:endParaRPr lang="en-US"/>
          </a:p>
        </p:txBody>
      </p:sp>
    </p:spTree>
    <p:extLst>
      <p:ext uri="{BB962C8B-B14F-4D97-AF65-F5344CB8AC3E}">
        <p14:creationId xmlns:p14="http://schemas.microsoft.com/office/powerpoint/2010/main" val="873358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48</a:t>
            </a:fld>
            <a:endParaRPr lang="en-US"/>
          </a:p>
        </p:txBody>
      </p:sp>
    </p:spTree>
    <p:extLst>
      <p:ext uri="{BB962C8B-B14F-4D97-AF65-F5344CB8AC3E}">
        <p14:creationId xmlns:p14="http://schemas.microsoft.com/office/powerpoint/2010/main" val="194684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ECMs: </a:t>
            </a:r>
          </a:p>
          <a:p>
            <a:r>
              <a:rPr lang="en-US" dirty="0"/>
              <a:t>• Adjusting mechanical and lighting schedules to match current building occupancy. • Adjusting heating, cooling, and lighting zones so consistently unoccupied zones aren’t conditioned, ventilated, or lit. • Engaging and educating tenants—consider a “turn it off” campaign or provide actual use data to inform all occupants, not just the individuals who pay the bills. • Controlling your entry and exit (keep doors closed, encourage revolving door use). • Using window blinds to reduce h</a:t>
            </a:r>
          </a:p>
        </p:txBody>
      </p:sp>
      <p:sp>
        <p:nvSpPr>
          <p:cNvPr id="4" name="Slide Number Placeholder 3"/>
          <p:cNvSpPr>
            <a:spLocks noGrp="1"/>
          </p:cNvSpPr>
          <p:nvPr>
            <p:ph type="sldNum" sz="quarter" idx="10"/>
          </p:nvPr>
        </p:nvSpPr>
        <p:spPr/>
        <p:txBody>
          <a:bodyPr/>
          <a:lstStyle/>
          <a:p>
            <a:fld id="{F89E6127-9B8C-41D2-88BF-8379182C75ED}" type="slidenum">
              <a:rPr lang="en-US" smtClean="0"/>
              <a:t>49</a:t>
            </a:fld>
            <a:endParaRPr lang="en-US"/>
          </a:p>
        </p:txBody>
      </p:sp>
    </p:spTree>
    <p:extLst>
      <p:ext uri="{BB962C8B-B14F-4D97-AF65-F5344CB8AC3E}">
        <p14:creationId xmlns:p14="http://schemas.microsoft.com/office/powerpoint/2010/main" val="75447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at the Retrofit Conference.  I realize not everyone is focused on energy efficiency, green building or high performance construction.  If not, I’d like to encourage you to look in that direction.  If you are, I’d like to encourage you to get involved in a variety of initiatives available here in NC and across the country to increase the usage and value of building performance.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what is building performance?</a:t>
            </a:r>
          </a:p>
          <a:p>
            <a:r>
              <a:rPr lang="en-US" sz="1200" kern="1200" dirty="0">
                <a:solidFill>
                  <a:schemeClr val="tx1"/>
                </a:solidFill>
                <a:effectLst/>
                <a:latin typeface="+mn-lt"/>
                <a:ea typeface="+mn-ea"/>
                <a:cs typeface="+mn-cs"/>
              </a:rPr>
              <a:t>High performance results in comfort, sustainability and increased ROI.  But, we found these benefits in energy efficiency.  Making an existing building more energy efficient will yield these results.</a:t>
            </a:r>
          </a:p>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5</a:t>
            </a:fld>
            <a:endParaRPr lang="en-US"/>
          </a:p>
        </p:txBody>
      </p:sp>
    </p:spTree>
    <p:extLst>
      <p:ext uri="{BB962C8B-B14F-4D97-AF65-F5344CB8AC3E}">
        <p14:creationId xmlns:p14="http://schemas.microsoft.com/office/powerpoint/2010/main" val="2223739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50</a:t>
            </a:fld>
            <a:endParaRPr lang="en-US"/>
          </a:p>
        </p:txBody>
      </p:sp>
    </p:spTree>
    <p:extLst>
      <p:ext uri="{BB962C8B-B14F-4D97-AF65-F5344CB8AC3E}">
        <p14:creationId xmlns:p14="http://schemas.microsoft.com/office/powerpoint/2010/main" val="33721010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51</a:t>
            </a:fld>
            <a:endParaRPr lang="en-US"/>
          </a:p>
        </p:txBody>
      </p:sp>
    </p:spTree>
    <p:extLst>
      <p:ext uri="{BB962C8B-B14F-4D97-AF65-F5344CB8AC3E}">
        <p14:creationId xmlns:p14="http://schemas.microsoft.com/office/powerpoint/2010/main" val="1499796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dirty="0"/>
              <a:t>From ULI</a:t>
            </a:r>
          </a:p>
        </p:txBody>
      </p:sp>
      <p:sp>
        <p:nvSpPr>
          <p:cNvPr id="4" name="Slide Number Placeholder 3"/>
          <p:cNvSpPr>
            <a:spLocks noGrp="1"/>
          </p:cNvSpPr>
          <p:nvPr>
            <p:ph type="sldNum" sz="quarter" idx="10"/>
          </p:nvPr>
        </p:nvSpPr>
        <p:spPr/>
        <p:txBody>
          <a:bodyPr/>
          <a:lstStyle/>
          <a:p>
            <a:fld id="{F89E6127-9B8C-41D2-88BF-8379182C75ED}" type="slidenum">
              <a:rPr lang="en-US" smtClean="0"/>
              <a:t>52</a:t>
            </a:fld>
            <a:endParaRPr lang="en-US"/>
          </a:p>
        </p:txBody>
      </p:sp>
    </p:spTree>
    <p:extLst>
      <p:ext uri="{BB962C8B-B14F-4D97-AF65-F5344CB8AC3E}">
        <p14:creationId xmlns:p14="http://schemas.microsoft.com/office/powerpoint/2010/main" val="4197600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Pull from Stowe and NCSU slides</a:t>
            </a:r>
          </a:p>
        </p:txBody>
      </p:sp>
      <p:sp>
        <p:nvSpPr>
          <p:cNvPr id="4" name="Slide Number Placeholder 3"/>
          <p:cNvSpPr>
            <a:spLocks noGrp="1"/>
          </p:cNvSpPr>
          <p:nvPr>
            <p:ph type="sldNum" sz="quarter" idx="10"/>
          </p:nvPr>
        </p:nvSpPr>
        <p:spPr/>
        <p:txBody>
          <a:bodyPr/>
          <a:lstStyle/>
          <a:p>
            <a:fld id="{F89E6127-9B8C-41D2-88BF-8379182C75ED}" type="slidenum">
              <a:rPr lang="en-US" smtClean="0"/>
              <a:t>53</a:t>
            </a:fld>
            <a:endParaRPr lang="en-US"/>
          </a:p>
        </p:txBody>
      </p:sp>
    </p:spTree>
    <p:extLst>
      <p:ext uri="{BB962C8B-B14F-4D97-AF65-F5344CB8AC3E}">
        <p14:creationId xmlns:p14="http://schemas.microsoft.com/office/powerpoint/2010/main" val="22145909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54</a:t>
            </a:fld>
            <a:endParaRPr lang="en-US"/>
          </a:p>
        </p:txBody>
      </p:sp>
    </p:spTree>
    <p:extLst>
      <p:ext uri="{BB962C8B-B14F-4D97-AF65-F5344CB8AC3E}">
        <p14:creationId xmlns:p14="http://schemas.microsoft.com/office/powerpoint/2010/main" val="35685158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the opportunity to present to you all today.  </a:t>
            </a:r>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55</a:t>
            </a:fld>
            <a:endParaRPr lang="en-US"/>
          </a:p>
        </p:txBody>
      </p:sp>
    </p:spTree>
    <p:extLst>
      <p:ext uri="{BB962C8B-B14F-4D97-AF65-F5344CB8AC3E}">
        <p14:creationId xmlns:p14="http://schemas.microsoft.com/office/powerpoint/2010/main" val="145509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you get to energy efficiency?  Well, instead of focusing on individual measures, let’s start all the way at the top-end best case scenario for a high performance building.  There are two certifications or qualities of buildings that you want to look towards: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is passive house or passive building.  What this means is that the building is built new, or retrofitted, to use as little energy as possible.  To do so, there are a lot of measures to take into consideration.  Some will be easy in a retrofit, others very hard…</a:t>
            </a:r>
            <a:endParaRPr lang="en-US" dirty="0"/>
          </a:p>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6</a:t>
            </a:fld>
            <a:endParaRPr lang="en-US"/>
          </a:p>
        </p:txBody>
      </p:sp>
    </p:spTree>
    <p:extLst>
      <p:ext uri="{BB962C8B-B14F-4D97-AF65-F5344CB8AC3E}">
        <p14:creationId xmlns:p14="http://schemas.microsoft.com/office/powerpoint/2010/main" val="92143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Second is net zero energy.  Whereas Passive House seeks to lower your demand or need as much as possible, net zero seeks to get you to zero net energy usage no matter how you go – either 90% efficiency and 10% renewables or vice versa.  There are what we call back-stops for actual certification programs – you can’t get a certification for a crappy leaky building with a bunch of solar, for example.</a:t>
            </a:r>
            <a:endParaRPr lang="en-US" dirty="0"/>
          </a:p>
          <a:p>
            <a:endParaRPr lang="en-US" dirty="0"/>
          </a:p>
          <a:p>
            <a:pPr>
              <a:buFont typeface="Arial" panose="020B0604020202020204" pitchFamily="34" charset="0"/>
              <a:buChar char="•"/>
            </a:pPr>
            <a:r>
              <a:rPr lang="en-US" dirty="0">
                <a:solidFill>
                  <a:srgbClr val="3A3A3A"/>
                </a:solidFill>
                <a:latin typeface="Arial" panose="020B0604020202020204" pitchFamily="34" charset="0"/>
              </a:rPr>
              <a:t>Putting buildings on the path to ZOT can carry value through multiple ownership transitions including short-term holding periods — each subsequent owner will benefit from the increased value of high-performing buildings, which retain value better than conventional buildings.</a:t>
            </a:r>
          </a:p>
          <a:p>
            <a:pPr>
              <a:buFont typeface="Arial" panose="020B0604020202020204" pitchFamily="34" charset="0"/>
              <a:buChar char="•"/>
            </a:pPr>
            <a:endParaRPr lang="en-US" dirty="0">
              <a:solidFill>
                <a:srgbClr val="3A3A3A"/>
              </a:solidFill>
              <a:latin typeface="Arial" panose="020B0604020202020204" pitchFamily="34" charset="0"/>
            </a:endParaRPr>
          </a:p>
          <a:p>
            <a:pPr>
              <a:buFont typeface="Arial" panose="020B0604020202020204" pitchFamily="34" charset="0"/>
              <a:buChar char="•"/>
            </a:pPr>
            <a:r>
              <a:rPr lang="en-US" dirty="0">
                <a:solidFill>
                  <a:srgbClr val="3A3A3A"/>
                </a:solidFill>
                <a:latin typeface="Arial" panose="020B0604020202020204" pitchFamily="34" charset="0"/>
              </a:rPr>
              <a:t>The geographic location of the portfolio is a significant factor in the economics of the ZOT approach. Areas with high utility rates and incentives, good solar resources, and lower labor rates will have more favorable economics.</a:t>
            </a:r>
          </a:p>
          <a:p>
            <a:pPr>
              <a:buFont typeface="Arial" panose="020B0604020202020204" pitchFamily="34" charset="0"/>
              <a:buChar char="•"/>
            </a:pPr>
            <a:endParaRPr lang="en-US" dirty="0">
              <a:solidFill>
                <a:srgbClr val="3A3A3A"/>
              </a:solidFill>
              <a:latin typeface="Arial" panose="020B0604020202020204" pitchFamily="34" charset="0"/>
            </a:endParaRPr>
          </a:p>
          <a:p>
            <a:pPr>
              <a:buFont typeface="Arial" panose="020B0604020202020204" pitchFamily="34" charset="0"/>
              <a:buChar char="•"/>
            </a:pPr>
            <a:r>
              <a:rPr lang="en-US" dirty="0">
                <a:solidFill>
                  <a:srgbClr val="3A3A3A"/>
                </a:solidFill>
                <a:latin typeface="Arial" panose="020B0604020202020204" pitchFamily="34" charset="0"/>
              </a:rPr>
              <a:t>The ZOT approach reduces carbon emissions over the 20-year period by 46% compared with business as usual.</a:t>
            </a:r>
            <a:endParaRPr lang="en-US" b="0" i="0" dirty="0">
              <a:solidFill>
                <a:srgbClr val="3A3A3A"/>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7</a:t>
            </a:fld>
            <a:endParaRPr lang="en-US"/>
          </a:p>
        </p:txBody>
      </p:sp>
    </p:spTree>
    <p:extLst>
      <p:ext uri="{BB962C8B-B14F-4D97-AF65-F5344CB8AC3E}">
        <p14:creationId xmlns:p14="http://schemas.microsoft.com/office/powerpoint/2010/main" val="2230052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why buildings?  Why building energy efficiency?  North Carolina’s homes and buildings account for roughly half of our total energy consumption.  Industrial buildings and facilities account for an additional 28%.  Why energy efficient buildings?  Because we have the most to gain using the least expensive methods available.</a:t>
            </a:r>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8</a:t>
            </a:fld>
            <a:endParaRPr lang="en-US"/>
          </a:p>
        </p:txBody>
      </p:sp>
    </p:spTree>
    <p:extLst>
      <p:ext uri="{BB962C8B-B14F-4D97-AF65-F5344CB8AC3E}">
        <p14:creationId xmlns:p14="http://schemas.microsoft.com/office/powerpoint/2010/main" val="57905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1128713"/>
            <a:ext cx="4060825" cy="3046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E6127-9B8C-41D2-88BF-8379182C75ED}" type="slidenum">
              <a:rPr lang="en-US" smtClean="0"/>
              <a:t>9</a:t>
            </a:fld>
            <a:endParaRPr lang="en-US"/>
          </a:p>
        </p:txBody>
      </p:sp>
    </p:spTree>
    <p:extLst>
      <p:ext uri="{BB962C8B-B14F-4D97-AF65-F5344CB8AC3E}">
        <p14:creationId xmlns:p14="http://schemas.microsoft.com/office/powerpoint/2010/main" val="125050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BCEAB7-D0D6-4804-BE55-22F4566CF45B}"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6887C-F12E-4E8A-9E04-CCE9351B6AC1}" type="slidenum">
              <a:rPr lang="en-US" smtClean="0"/>
              <a:t>‹#›</a:t>
            </a:fld>
            <a:endParaRPr lang="en-US"/>
          </a:p>
        </p:txBody>
      </p:sp>
    </p:spTree>
    <p:extLst>
      <p:ext uri="{BB962C8B-B14F-4D97-AF65-F5344CB8AC3E}">
        <p14:creationId xmlns:p14="http://schemas.microsoft.com/office/powerpoint/2010/main" val="3732221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CEAB7-D0D6-4804-BE55-22F4566CF45B}"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6887C-F12E-4E8A-9E04-CCE9351B6AC1}" type="slidenum">
              <a:rPr lang="en-US" smtClean="0"/>
              <a:t>‹#›</a:t>
            </a:fld>
            <a:endParaRPr lang="en-US"/>
          </a:p>
        </p:txBody>
      </p:sp>
    </p:spTree>
    <p:extLst>
      <p:ext uri="{BB962C8B-B14F-4D97-AF65-F5344CB8AC3E}">
        <p14:creationId xmlns:p14="http://schemas.microsoft.com/office/powerpoint/2010/main" val="398564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CEAB7-D0D6-4804-BE55-22F4566CF45B}"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6887C-F12E-4E8A-9E04-CCE9351B6AC1}" type="slidenum">
              <a:rPr lang="en-US" smtClean="0"/>
              <a:t>‹#›</a:t>
            </a:fld>
            <a:endParaRPr lang="en-US"/>
          </a:p>
        </p:txBody>
      </p:sp>
    </p:spTree>
    <p:extLst>
      <p:ext uri="{BB962C8B-B14F-4D97-AF65-F5344CB8AC3E}">
        <p14:creationId xmlns:p14="http://schemas.microsoft.com/office/powerpoint/2010/main" val="56732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CEAB7-D0D6-4804-BE55-22F4566CF45B}"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6887C-F12E-4E8A-9E04-CCE9351B6AC1}" type="slidenum">
              <a:rPr lang="en-US" smtClean="0"/>
              <a:t>‹#›</a:t>
            </a:fld>
            <a:endParaRPr lang="en-US"/>
          </a:p>
        </p:txBody>
      </p:sp>
    </p:spTree>
    <p:extLst>
      <p:ext uri="{BB962C8B-B14F-4D97-AF65-F5344CB8AC3E}">
        <p14:creationId xmlns:p14="http://schemas.microsoft.com/office/powerpoint/2010/main" val="228782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BCEAB7-D0D6-4804-BE55-22F4566CF45B}"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6887C-F12E-4E8A-9E04-CCE9351B6AC1}" type="slidenum">
              <a:rPr lang="en-US" smtClean="0"/>
              <a:t>‹#›</a:t>
            </a:fld>
            <a:endParaRPr lang="en-US"/>
          </a:p>
        </p:txBody>
      </p:sp>
    </p:spTree>
    <p:extLst>
      <p:ext uri="{BB962C8B-B14F-4D97-AF65-F5344CB8AC3E}">
        <p14:creationId xmlns:p14="http://schemas.microsoft.com/office/powerpoint/2010/main" val="1110480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BCEAB7-D0D6-4804-BE55-22F4566CF45B}"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6887C-F12E-4E8A-9E04-CCE9351B6AC1}" type="slidenum">
              <a:rPr lang="en-US" smtClean="0"/>
              <a:t>‹#›</a:t>
            </a:fld>
            <a:endParaRPr lang="en-US"/>
          </a:p>
        </p:txBody>
      </p:sp>
    </p:spTree>
    <p:extLst>
      <p:ext uri="{BB962C8B-B14F-4D97-AF65-F5344CB8AC3E}">
        <p14:creationId xmlns:p14="http://schemas.microsoft.com/office/powerpoint/2010/main" val="3273579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BCEAB7-D0D6-4804-BE55-22F4566CF45B}" type="datetimeFigureOut">
              <a:rPr lang="en-US" smtClean="0"/>
              <a:t>10/16/2018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6887C-F12E-4E8A-9E04-CCE9351B6AC1}" type="slidenum">
              <a:rPr lang="en-US" smtClean="0"/>
              <a:t>‹#›</a:t>
            </a:fld>
            <a:endParaRPr lang="en-US"/>
          </a:p>
        </p:txBody>
      </p:sp>
    </p:spTree>
    <p:extLst>
      <p:ext uri="{BB962C8B-B14F-4D97-AF65-F5344CB8AC3E}">
        <p14:creationId xmlns:p14="http://schemas.microsoft.com/office/powerpoint/2010/main" val="4265691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BCEAB7-D0D6-4804-BE55-22F4566CF45B}" type="datetimeFigureOut">
              <a:rPr lang="en-US" smtClean="0"/>
              <a:t>10/16/2018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6887C-F12E-4E8A-9E04-CCE9351B6AC1}" type="slidenum">
              <a:rPr lang="en-US" smtClean="0"/>
              <a:t>‹#›</a:t>
            </a:fld>
            <a:endParaRPr lang="en-US"/>
          </a:p>
        </p:txBody>
      </p:sp>
    </p:spTree>
    <p:extLst>
      <p:ext uri="{BB962C8B-B14F-4D97-AF65-F5344CB8AC3E}">
        <p14:creationId xmlns:p14="http://schemas.microsoft.com/office/powerpoint/2010/main" val="247625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BCEAB7-D0D6-4804-BE55-22F4566CF45B}" type="datetimeFigureOut">
              <a:rPr lang="en-US" smtClean="0"/>
              <a:t>10/16/2018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6887C-F12E-4E8A-9E04-CCE9351B6AC1}" type="slidenum">
              <a:rPr lang="en-US" smtClean="0"/>
              <a:t>‹#›</a:t>
            </a:fld>
            <a:endParaRPr lang="en-US"/>
          </a:p>
        </p:txBody>
      </p:sp>
    </p:spTree>
    <p:extLst>
      <p:ext uri="{BB962C8B-B14F-4D97-AF65-F5344CB8AC3E}">
        <p14:creationId xmlns:p14="http://schemas.microsoft.com/office/powerpoint/2010/main" val="938419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BCEAB7-D0D6-4804-BE55-22F4566CF45B}"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6887C-F12E-4E8A-9E04-CCE9351B6AC1}" type="slidenum">
              <a:rPr lang="en-US" smtClean="0"/>
              <a:t>‹#›</a:t>
            </a:fld>
            <a:endParaRPr lang="en-US"/>
          </a:p>
        </p:txBody>
      </p:sp>
    </p:spTree>
    <p:extLst>
      <p:ext uri="{BB962C8B-B14F-4D97-AF65-F5344CB8AC3E}">
        <p14:creationId xmlns:p14="http://schemas.microsoft.com/office/powerpoint/2010/main" val="382946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BCEAB7-D0D6-4804-BE55-22F4566CF45B}"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6887C-F12E-4E8A-9E04-CCE9351B6AC1}" type="slidenum">
              <a:rPr lang="en-US" smtClean="0"/>
              <a:t>‹#›</a:t>
            </a:fld>
            <a:endParaRPr lang="en-US"/>
          </a:p>
        </p:txBody>
      </p:sp>
    </p:spTree>
    <p:extLst>
      <p:ext uri="{BB962C8B-B14F-4D97-AF65-F5344CB8AC3E}">
        <p14:creationId xmlns:p14="http://schemas.microsoft.com/office/powerpoint/2010/main" val="302001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CEAB7-D0D6-4804-BE55-22F4566CF45B}" type="datetimeFigureOut">
              <a:rPr lang="en-US" smtClean="0"/>
              <a:t>10/16/2018</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6887C-F12E-4E8A-9E04-CCE9351B6AC1}" type="slidenum">
              <a:rPr lang="en-US" smtClean="0"/>
              <a:t>‹#›</a:t>
            </a:fld>
            <a:endParaRPr lang="en-US"/>
          </a:p>
        </p:txBody>
      </p:sp>
    </p:spTree>
    <p:extLst>
      <p:ext uri="{BB962C8B-B14F-4D97-AF65-F5344CB8AC3E}">
        <p14:creationId xmlns:p14="http://schemas.microsoft.com/office/powerpoint/2010/main" val="332808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tmp"/></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tmp"/></Relationships>
</file>

<file path=ppt/slides/_rels/slide13.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6.tmp"/><Relationship Id="rId4" Type="http://schemas.openxmlformats.org/officeDocument/2006/relationships/image" Target="../media/image22.tmp"/></Relationships>
</file>

<file path=ppt/slides/_rels/slide14.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6.tmp"/><Relationship Id="rId4" Type="http://schemas.openxmlformats.org/officeDocument/2006/relationships/image" Target="../media/image22.tmp"/></Relationships>
</file>

<file path=ppt/slides/_rels/slide15.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6.tmp"/><Relationship Id="rId4" Type="http://schemas.openxmlformats.org/officeDocument/2006/relationships/image" Target="../media/image22.tm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tmp"/></Relationships>
</file>

<file path=ppt/slides/_rels/slide20.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tmp"/><Relationship Id="rId4" Type="http://schemas.openxmlformats.org/officeDocument/2006/relationships/image" Target="../media/image28.tmp"/></Relationships>
</file>

<file path=ppt/slides/_rels/slide21.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7.tmp"/></Relationships>
</file>

<file path=ppt/slides/_rels/slide29.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0.tmp"/><Relationship Id="rId4" Type="http://schemas.openxmlformats.org/officeDocument/2006/relationships/image" Target="../media/image39.tm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5.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2.tmp"/></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8.tmp"/><Relationship Id="rId4" Type="http://schemas.openxmlformats.org/officeDocument/2006/relationships/image" Target="../media/image47.tmp"/></Relationships>
</file>

<file path=ppt/slides/_rels/slide34.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tmp"/><Relationship Id="rId7" Type="http://schemas.openxmlformats.org/officeDocument/2006/relationships/image" Target="../media/image54.tmp"/><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3.tmp"/><Relationship Id="rId5" Type="http://schemas.openxmlformats.org/officeDocument/2006/relationships/image" Target="../media/image52.tmp"/><Relationship Id="rId4" Type="http://schemas.openxmlformats.org/officeDocument/2006/relationships/image" Target="../media/image51.tmp"/></Relationships>
</file>

<file path=ppt/slides/_rels/slide36.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7.tmp"/></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0.tmp"/></Relationships>
</file>

<file path=ppt/slides/_rels/slide41.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8.tmp"/><Relationship Id="rId4" Type="http://schemas.openxmlformats.org/officeDocument/2006/relationships/image" Target="../media/image67.tmp"/></Relationships>
</file>

<file path=ppt/slides/_rels/slide44.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8" Type="http://schemas.openxmlformats.org/officeDocument/2006/relationships/image" Target="../media/image75.tmp"/><Relationship Id="rId3" Type="http://schemas.openxmlformats.org/officeDocument/2006/relationships/image" Target="../media/image70.tmp"/><Relationship Id="rId7" Type="http://schemas.openxmlformats.org/officeDocument/2006/relationships/image" Target="../media/image74.tmp"/><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3.tmp"/><Relationship Id="rId5" Type="http://schemas.openxmlformats.org/officeDocument/2006/relationships/image" Target="../media/image72.tmp"/><Relationship Id="rId4" Type="http://schemas.openxmlformats.org/officeDocument/2006/relationships/image" Target="../media/image71.tmp"/><Relationship Id="rId9" Type="http://schemas.openxmlformats.org/officeDocument/2006/relationships/image" Target="../media/image76.tm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0.tmp"/><Relationship Id="rId4" Type="http://schemas.openxmlformats.org/officeDocument/2006/relationships/image" Target="../media/image9.tmp"/></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78.tmp"/></Relationships>
</file>

<file path=ppt/slides/_rels/slide52.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3607449"/>
            <a:ext cx="4872782" cy="3250552"/>
          </a:xfrm>
          <a:prstGeom prst="rect">
            <a:avLst/>
          </a:prstGeom>
        </p:spPr>
      </p:pic>
      <p:pic>
        <p:nvPicPr>
          <p:cNvPr id="15" name="Picture 1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408477" y="3607450"/>
            <a:ext cx="4735525" cy="3250553"/>
          </a:xfrm>
          <a:prstGeom prst="rect">
            <a:avLst/>
          </a:prstGeom>
        </p:spPr>
      </p:pic>
      <p:pic>
        <p:nvPicPr>
          <p:cNvPr id="16" name="Picture 1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0" y="-1"/>
            <a:ext cx="4872786" cy="3607487"/>
          </a:xfrm>
          <a:prstGeom prst="rect">
            <a:avLst/>
          </a:prstGeom>
        </p:spPr>
      </p:pic>
      <p:pic>
        <p:nvPicPr>
          <p:cNvPr id="17" name="Picture 16"/>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408479" y="122"/>
            <a:ext cx="4735523" cy="3607326"/>
          </a:xfrm>
          <a:prstGeom prst="rect">
            <a:avLst/>
          </a:prstGeom>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7383" y="135677"/>
            <a:ext cx="3552618" cy="2482078"/>
          </a:xfrm>
          <a:prstGeom prst="rect">
            <a:avLst/>
          </a:prstGeom>
        </p:spPr>
      </p:pic>
      <p:sp>
        <p:nvSpPr>
          <p:cNvPr id="5" name="TextBox 4"/>
          <p:cNvSpPr txBox="1"/>
          <p:nvPr/>
        </p:nvSpPr>
        <p:spPr>
          <a:xfrm>
            <a:off x="0" y="3161601"/>
            <a:ext cx="9144000" cy="1815882"/>
          </a:xfrm>
          <a:prstGeom prst="rect">
            <a:avLst/>
          </a:prstGeom>
          <a:noFill/>
        </p:spPr>
        <p:txBody>
          <a:bodyPr wrap="square" rtlCol="0">
            <a:spAutoFit/>
          </a:bodyPr>
          <a:lstStyle/>
          <a:p>
            <a:pPr algn="ctr"/>
            <a:r>
              <a:rPr lang="en-US" sz="5600" b="1" dirty="0">
                <a:solidFill>
                  <a:srgbClr val="C55A11"/>
                </a:solidFill>
                <a:latin typeface="Georgia" panose="02040502050405020303" pitchFamily="18" charset="0"/>
              </a:rPr>
              <a:t>Retrofitting in Today’s Market</a:t>
            </a:r>
          </a:p>
        </p:txBody>
      </p:sp>
      <p:sp>
        <p:nvSpPr>
          <p:cNvPr id="18" name="TextBox 17"/>
          <p:cNvSpPr txBox="1"/>
          <p:nvPr/>
        </p:nvSpPr>
        <p:spPr>
          <a:xfrm>
            <a:off x="0" y="5358852"/>
            <a:ext cx="9144000" cy="1477328"/>
          </a:xfrm>
          <a:prstGeom prst="rect">
            <a:avLst/>
          </a:prstGeom>
          <a:noFill/>
        </p:spPr>
        <p:txBody>
          <a:bodyPr wrap="square" rtlCol="0">
            <a:spAutoFit/>
          </a:bodyPr>
          <a:lstStyle/>
          <a:p>
            <a:pPr algn="ctr"/>
            <a:r>
              <a:rPr lang="en-US" sz="3000" b="1" dirty="0">
                <a:solidFill>
                  <a:srgbClr val="548235"/>
                </a:solidFill>
                <a:latin typeface="Georgia" panose="02040502050405020303" pitchFamily="18" charset="0"/>
              </a:rPr>
              <a:t>Retrofit Conference</a:t>
            </a:r>
          </a:p>
          <a:p>
            <a:pPr algn="ctr"/>
            <a:endParaRPr lang="en-US" sz="3000" b="1" dirty="0">
              <a:latin typeface="Georgia" panose="02040502050405020303" pitchFamily="18" charset="0"/>
            </a:endParaRPr>
          </a:p>
          <a:p>
            <a:pPr algn="ctr"/>
            <a:r>
              <a:rPr lang="en-US" sz="3000" b="1" dirty="0">
                <a:solidFill>
                  <a:srgbClr val="41719C"/>
                </a:solidFill>
                <a:latin typeface="Georgia" panose="02040502050405020303" pitchFamily="18" charset="0"/>
              </a:rPr>
              <a:t>October 9, 2018</a:t>
            </a:r>
          </a:p>
        </p:txBody>
      </p:sp>
    </p:spTree>
    <p:extLst>
      <p:ext uri="{BB962C8B-B14F-4D97-AF65-F5344CB8AC3E}">
        <p14:creationId xmlns:p14="http://schemas.microsoft.com/office/powerpoint/2010/main" val="52965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Energy Efficiency First</a:t>
            </a:r>
          </a:p>
        </p:txBody>
      </p:sp>
      <p:pic>
        <p:nvPicPr>
          <p:cNvPr id="10" name="Picture 2" descr="Image result for re design build">
            <a:extLst>
              <a:ext uri="{FF2B5EF4-FFF2-40B4-BE49-F238E27FC236}">
                <a16:creationId xmlns:a16="http://schemas.microsoft.com/office/drawing/2014/main" id="{C2D37432-0035-4A82-B911-7F0B169D4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01" y="745322"/>
            <a:ext cx="1083699" cy="10836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3F70019-B7A4-42EF-B377-533264732E42}"/>
              </a:ext>
            </a:extLst>
          </p:cNvPr>
          <p:cNvSpPr/>
          <p:nvPr/>
        </p:nvSpPr>
        <p:spPr>
          <a:xfrm>
            <a:off x="4538615" y="3521538"/>
            <a:ext cx="4424083" cy="461665"/>
          </a:xfrm>
          <a:prstGeom prst="rect">
            <a:avLst/>
          </a:prstGeom>
        </p:spPr>
        <p:txBody>
          <a:bodyPr wrap="square">
            <a:spAutoFit/>
          </a:bodyPr>
          <a:lstStyle/>
          <a:p>
            <a:r>
              <a:rPr lang="en-US" sz="2400" dirty="0"/>
              <a:t>Dylan Buonfrisco, </a:t>
            </a:r>
            <a:r>
              <a:rPr lang="en-US" sz="2400" dirty="0" err="1"/>
              <a:t>REdesign.build</a:t>
            </a:r>
            <a:endParaRPr lang="en-US" sz="2400" dirty="0"/>
          </a:p>
        </p:txBody>
      </p:sp>
      <p:sp>
        <p:nvSpPr>
          <p:cNvPr id="2" name="Rectangle 1">
            <a:extLst>
              <a:ext uri="{FF2B5EF4-FFF2-40B4-BE49-F238E27FC236}">
                <a16:creationId xmlns:a16="http://schemas.microsoft.com/office/drawing/2014/main" id="{0D765EEA-1B76-4558-9365-5F3AA4F869DB}"/>
              </a:ext>
            </a:extLst>
          </p:cNvPr>
          <p:cNvSpPr/>
          <p:nvPr/>
        </p:nvSpPr>
        <p:spPr>
          <a:xfrm>
            <a:off x="1545024" y="751344"/>
            <a:ext cx="7292166" cy="2677656"/>
          </a:xfrm>
          <a:prstGeom prst="rect">
            <a:avLst/>
          </a:prstGeom>
          <a:solidFill>
            <a:schemeClr val="bg1"/>
          </a:solidFill>
        </p:spPr>
        <p:txBody>
          <a:bodyPr wrap="square">
            <a:spAutoFit/>
          </a:bodyPr>
          <a:lstStyle/>
          <a:p>
            <a:r>
              <a:rPr lang="en-US" sz="2800" b="1" dirty="0">
                <a:solidFill>
                  <a:srgbClr val="41719C"/>
                </a:solidFill>
              </a:rPr>
              <a:t>“We’re never going to get to our carbon targets or energy targets just by ramping up our solar production.  We need to be efficient and reduce first.  A dollar towards efficiency goes a lot farther than a dollar towards production.</a:t>
            </a:r>
            <a:r>
              <a:rPr lang="en-US" sz="2800" dirty="0">
                <a:solidFill>
                  <a:srgbClr val="41719C"/>
                </a:solidFill>
              </a:rPr>
              <a:t>  </a:t>
            </a:r>
            <a:r>
              <a:rPr lang="en-US" sz="2800" b="1" i="1" u="sng" dirty="0">
                <a:solidFill>
                  <a:srgbClr val="41719C"/>
                </a:solidFill>
              </a:rPr>
              <a:t>That’s what we do</a:t>
            </a:r>
            <a:r>
              <a:rPr lang="en-US" sz="2800" dirty="0">
                <a:solidFill>
                  <a:srgbClr val="41719C"/>
                </a:solidFill>
              </a:rPr>
              <a:t>.”</a:t>
            </a:r>
          </a:p>
        </p:txBody>
      </p:sp>
      <p:pic>
        <p:nvPicPr>
          <p:cNvPr id="7" name="Picture 6">
            <a:extLst>
              <a:ext uri="{FF2B5EF4-FFF2-40B4-BE49-F238E27FC236}">
                <a16:creationId xmlns:a16="http://schemas.microsoft.com/office/drawing/2014/main" id="{B3CD1C85-720F-4858-9E31-91E9AD68B31A}"/>
              </a:ext>
            </a:extLst>
          </p:cNvPr>
          <p:cNvPicPr>
            <a:picLocks noChangeAspect="1"/>
          </p:cNvPicPr>
          <p:nvPr/>
        </p:nvPicPr>
        <p:blipFill rotWithShape="1">
          <a:blip r:embed="rId4">
            <a:extLst>
              <a:ext uri="{28A0092B-C50C-407E-A947-70E740481C1C}">
                <a14:useLocalDpi xmlns:a14="http://schemas.microsoft.com/office/drawing/2010/main" val="0"/>
              </a:ext>
            </a:extLst>
          </a:blip>
          <a:srcRect l="53983"/>
          <a:stretch/>
        </p:blipFill>
        <p:spPr>
          <a:xfrm>
            <a:off x="89682" y="2143251"/>
            <a:ext cx="1203334" cy="1483443"/>
          </a:xfrm>
          <a:prstGeom prst="rect">
            <a:avLst/>
          </a:prstGeom>
          <a:ln>
            <a:noFill/>
          </a:ln>
          <a:effectLst>
            <a:outerShdw blurRad="292100" dist="139700" dir="2700000" algn="tl" rotWithShape="0">
              <a:srgbClr val="333333">
                <a:alpha val="65000"/>
              </a:srgbClr>
            </a:outerShdw>
          </a:effectLst>
        </p:spPr>
      </p:pic>
      <p:pic>
        <p:nvPicPr>
          <p:cNvPr id="9" name="Picture 8" descr="Red flame | PhotosInBox">
            <a:extLst>
              <a:ext uri="{FF2B5EF4-FFF2-40B4-BE49-F238E27FC236}">
                <a16:creationId xmlns:a16="http://schemas.microsoft.com/office/drawing/2014/main" id="{EA11E3C9-9D59-4CAC-B365-145B6BB77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6884" y="4475000"/>
            <a:ext cx="1921608" cy="1441206"/>
          </a:xfrm>
          <a:prstGeom prst="rect">
            <a:avLst/>
          </a:prstGeom>
        </p:spPr>
      </p:pic>
      <p:sp>
        <p:nvSpPr>
          <p:cNvPr id="12" name="TextBox 11">
            <a:extLst>
              <a:ext uri="{FF2B5EF4-FFF2-40B4-BE49-F238E27FC236}">
                <a16:creationId xmlns:a16="http://schemas.microsoft.com/office/drawing/2014/main" id="{088BCD77-E463-4212-B050-2E0CB49AC566}"/>
              </a:ext>
            </a:extLst>
          </p:cNvPr>
          <p:cNvSpPr txBox="1"/>
          <p:nvPr/>
        </p:nvSpPr>
        <p:spPr>
          <a:xfrm>
            <a:off x="4941279" y="4457345"/>
            <a:ext cx="4202723" cy="2400657"/>
          </a:xfrm>
          <a:prstGeom prst="rect">
            <a:avLst/>
          </a:prstGeom>
          <a:noFill/>
        </p:spPr>
        <p:txBody>
          <a:bodyPr wrap="square" rtlCol="0">
            <a:spAutoFit/>
          </a:bodyPr>
          <a:lstStyle/>
          <a:p>
            <a:r>
              <a:rPr lang="en-US" sz="4400" b="1" dirty="0">
                <a:solidFill>
                  <a:srgbClr val="FF0000"/>
                </a:solidFill>
                <a:latin typeface="Bodoni MT Black" panose="02070A03080606020203" pitchFamily="18" charset="0"/>
              </a:rPr>
              <a:t>RE</a:t>
            </a:r>
            <a:r>
              <a:rPr lang="en-US" sz="3200" dirty="0">
                <a:solidFill>
                  <a:srgbClr val="FF0000"/>
                </a:solidFill>
                <a:latin typeface="Bodoni MT" panose="02070603080606020203" pitchFamily="18" charset="0"/>
              </a:rPr>
              <a:t>DUCE</a:t>
            </a:r>
            <a:endParaRPr lang="en-US" sz="4400" dirty="0">
              <a:solidFill>
                <a:srgbClr val="FF0000"/>
              </a:solidFill>
              <a:latin typeface="Bodoni MT" panose="02070603080606020203" pitchFamily="18" charset="0"/>
            </a:endParaRPr>
          </a:p>
          <a:p>
            <a:r>
              <a:rPr lang="en-US" sz="4400" b="1" dirty="0">
                <a:solidFill>
                  <a:srgbClr val="FF0000"/>
                </a:solidFill>
                <a:latin typeface="Bodoni MT Black" panose="02070A03080606020203" pitchFamily="18" charset="0"/>
              </a:rPr>
              <a:t>RE</a:t>
            </a:r>
            <a:r>
              <a:rPr lang="en-US" sz="3200" dirty="0">
                <a:solidFill>
                  <a:srgbClr val="FF0000"/>
                </a:solidFill>
                <a:latin typeface="Bodoni MT" panose="02070603080606020203" pitchFamily="18" charset="0"/>
              </a:rPr>
              <a:t>COVER</a:t>
            </a:r>
            <a:endParaRPr lang="en-US" sz="4400" dirty="0">
              <a:solidFill>
                <a:srgbClr val="FF0000"/>
              </a:solidFill>
              <a:latin typeface="Bodoni MT" panose="02070603080606020203" pitchFamily="18" charset="0"/>
            </a:endParaRPr>
          </a:p>
          <a:p>
            <a:r>
              <a:rPr lang="en-US" sz="4400" b="1" dirty="0">
                <a:solidFill>
                  <a:srgbClr val="FF0000"/>
                </a:solidFill>
                <a:latin typeface="Bodoni MT Black" panose="02070A03080606020203" pitchFamily="18" charset="0"/>
              </a:rPr>
              <a:t>RE</a:t>
            </a:r>
            <a:r>
              <a:rPr lang="en-US" sz="3600" dirty="0">
                <a:solidFill>
                  <a:srgbClr val="FF0000"/>
                </a:solidFill>
                <a:latin typeface="Bodoni MT" panose="02070603080606020203" pitchFamily="18" charset="0"/>
              </a:rPr>
              <a:t>NEWABLES</a:t>
            </a:r>
            <a:endParaRPr lang="en-US" sz="4400" dirty="0">
              <a:solidFill>
                <a:srgbClr val="FF0000"/>
              </a:solidFill>
              <a:latin typeface="Bodoni MT" panose="02070603080606020203" pitchFamily="18" charset="0"/>
            </a:endParaRPr>
          </a:p>
          <a:p>
            <a:endParaRPr lang="en-US" dirty="0"/>
          </a:p>
        </p:txBody>
      </p:sp>
      <p:pic>
        <p:nvPicPr>
          <p:cNvPr id="13" name="Picture 12">
            <a:extLst>
              <a:ext uri="{FF2B5EF4-FFF2-40B4-BE49-F238E27FC236}">
                <a16:creationId xmlns:a16="http://schemas.microsoft.com/office/drawing/2014/main" id="{AFADA088-84DE-4882-AFC7-DEDCBBDF77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328" y="4860486"/>
            <a:ext cx="4143100" cy="1274352"/>
          </a:xfrm>
          <a:prstGeom prst="rect">
            <a:avLst/>
          </a:prstGeom>
        </p:spPr>
      </p:pic>
    </p:spTree>
    <p:extLst>
      <p:ext uri="{BB962C8B-B14F-4D97-AF65-F5344CB8AC3E}">
        <p14:creationId xmlns:p14="http://schemas.microsoft.com/office/powerpoint/2010/main" val="2863802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3607449"/>
            <a:ext cx="4872782" cy="3250552"/>
          </a:xfrm>
          <a:prstGeom prst="rect">
            <a:avLst/>
          </a:prstGeom>
        </p:spPr>
      </p:pic>
      <p:pic>
        <p:nvPicPr>
          <p:cNvPr id="15" name="Picture 1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408477" y="3607450"/>
            <a:ext cx="4735525" cy="3250553"/>
          </a:xfrm>
          <a:prstGeom prst="rect">
            <a:avLst/>
          </a:prstGeom>
        </p:spPr>
      </p:pic>
      <p:pic>
        <p:nvPicPr>
          <p:cNvPr id="16" name="Picture 1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0" y="-1"/>
            <a:ext cx="4872786" cy="3607487"/>
          </a:xfrm>
          <a:prstGeom prst="rect">
            <a:avLst/>
          </a:prstGeom>
        </p:spPr>
      </p:pic>
      <p:pic>
        <p:nvPicPr>
          <p:cNvPr id="17" name="Picture 16"/>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408479" y="122"/>
            <a:ext cx="4735523" cy="3607326"/>
          </a:xfrm>
          <a:prstGeom prst="rect">
            <a:avLst/>
          </a:prstGeom>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7383" y="135677"/>
            <a:ext cx="3552618" cy="2482078"/>
          </a:xfrm>
          <a:prstGeom prst="rect">
            <a:avLst/>
          </a:prstGeom>
        </p:spPr>
      </p:pic>
      <p:sp>
        <p:nvSpPr>
          <p:cNvPr id="5" name="TextBox 4"/>
          <p:cNvSpPr txBox="1"/>
          <p:nvPr/>
        </p:nvSpPr>
        <p:spPr>
          <a:xfrm>
            <a:off x="0" y="3529044"/>
            <a:ext cx="9144000" cy="954107"/>
          </a:xfrm>
          <a:prstGeom prst="rect">
            <a:avLst/>
          </a:prstGeom>
          <a:noFill/>
        </p:spPr>
        <p:txBody>
          <a:bodyPr wrap="square" rtlCol="0">
            <a:spAutoFit/>
          </a:bodyPr>
          <a:lstStyle/>
          <a:p>
            <a:pPr algn="ctr"/>
            <a:r>
              <a:rPr lang="en-US" sz="5600" b="1" dirty="0">
                <a:solidFill>
                  <a:srgbClr val="C55A11"/>
                </a:solidFill>
                <a:latin typeface="Georgia" panose="02040502050405020303" pitchFamily="18" charset="0"/>
              </a:rPr>
              <a:t>What’s the Potential?</a:t>
            </a:r>
          </a:p>
        </p:txBody>
      </p:sp>
      <p:sp>
        <p:nvSpPr>
          <p:cNvPr id="18" name="TextBox 17"/>
          <p:cNvSpPr txBox="1"/>
          <p:nvPr/>
        </p:nvSpPr>
        <p:spPr>
          <a:xfrm>
            <a:off x="0" y="5358852"/>
            <a:ext cx="9144000" cy="1477328"/>
          </a:xfrm>
          <a:prstGeom prst="rect">
            <a:avLst/>
          </a:prstGeom>
          <a:noFill/>
        </p:spPr>
        <p:txBody>
          <a:bodyPr wrap="square" rtlCol="0">
            <a:spAutoFit/>
          </a:bodyPr>
          <a:lstStyle/>
          <a:p>
            <a:pPr algn="ctr"/>
            <a:r>
              <a:rPr lang="en-US" sz="3000" b="1" dirty="0">
                <a:solidFill>
                  <a:srgbClr val="548235"/>
                </a:solidFill>
                <a:latin typeface="Georgia" panose="02040502050405020303" pitchFamily="18" charset="0"/>
              </a:rPr>
              <a:t>Retrofit Conference</a:t>
            </a:r>
          </a:p>
          <a:p>
            <a:pPr algn="ctr"/>
            <a:endParaRPr lang="en-US" sz="3000" b="1" dirty="0">
              <a:latin typeface="Georgia" panose="02040502050405020303" pitchFamily="18" charset="0"/>
            </a:endParaRPr>
          </a:p>
          <a:p>
            <a:pPr algn="ctr"/>
            <a:r>
              <a:rPr lang="en-US" sz="3000" b="1" dirty="0">
                <a:solidFill>
                  <a:srgbClr val="41719C"/>
                </a:solidFill>
                <a:latin typeface="Georgia" panose="02040502050405020303" pitchFamily="18" charset="0"/>
              </a:rPr>
              <a:t>October 9, 2018</a:t>
            </a:r>
          </a:p>
        </p:txBody>
      </p:sp>
    </p:spTree>
    <p:extLst>
      <p:ext uri="{BB962C8B-B14F-4D97-AF65-F5344CB8AC3E}">
        <p14:creationId xmlns:p14="http://schemas.microsoft.com/office/powerpoint/2010/main" val="593567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What’s the Potential?</a:t>
            </a:r>
          </a:p>
        </p:txBody>
      </p:sp>
      <p:pic>
        <p:nvPicPr>
          <p:cNvPr id="9" name="Picture 8">
            <a:extLst>
              <a:ext uri="{FF2B5EF4-FFF2-40B4-BE49-F238E27FC236}">
                <a16:creationId xmlns:a16="http://schemas.microsoft.com/office/drawing/2014/main" id="{6110E687-BC21-4990-85DF-E03429D0B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88" y="997895"/>
            <a:ext cx="4357247" cy="567324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C9696D8-2DDC-43F9-AF3F-9F1238E82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664" y="615555"/>
            <a:ext cx="2300676" cy="6242447"/>
          </a:xfrm>
          <a:prstGeom prst="rect">
            <a:avLst/>
          </a:prstGeom>
        </p:spPr>
      </p:pic>
      <p:pic>
        <p:nvPicPr>
          <p:cNvPr id="12" name="Picture 11">
            <a:extLst>
              <a:ext uri="{FF2B5EF4-FFF2-40B4-BE49-F238E27FC236}">
                <a16:creationId xmlns:a16="http://schemas.microsoft.com/office/drawing/2014/main" id="{B6D959BA-0206-46F2-9550-2C3689A4938C}"/>
              </a:ext>
            </a:extLst>
          </p:cNvPr>
          <p:cNvPicPr>
            <a:picLocks noChangeAspect="1"/>
          </p:cNvPicPr>
          <p:nvPr/>
        </p:nvPicPr>
        <p:blipFill rotWithShape="1">
          <a:blip r:embed="rId4">
            <a:extLst>
              <a:ext uri="{28A0092B-C50C-407E-A947-70E740481C1C}">
                <a14:useLocalDpi xmlns:a14="http://schemas.microsoft.com/office/drawing/2010/main" val="0"/>
              </a:ext>
            </a:extLst>
          </a:blip>
          <a:srcRect l="52126" t="78084" b="18559"/>
          <a:stretch/>
        </p:blipFill>
        <p:spPr>
          <a:xfrm>
            <a:off x="7072630" y="4804807"/>
            <a:ext cx="791256" cy="408545"/>
          </a:xfrm>
          <a:prstGeom prst="rect">
            <a:avLst/>
          </a:prstGeom>
        </p:spPr>
      </p:pic>
      <p:sp>
        <p:nvSpPr>
          <p:cNvPr id="13" name="TextBox 12">
            <a:extLst>
              <a:ext uri="{FF2B5EF4-FFF2-40B4-BE49-F238E27FC236}">
                <a16:creationId xmlns:a16="http://schemas.microsoft.com/office/drawing/2014/main" id="{DD611AE4-67BA-4E27-A349-D2D731D6A94B}"/>
              </a:ext>
            </a:extLst>
          </p:cNvPr>
          <p:cNvSpPr txBox="1"/>
          <p:nvPr/>
        </p:nvSpPr>
        <p:spPr>
          <a:xfrm>
            <a:off x="6914260" y="4785867"/>
            <a:ext cx="1107996"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1,500</a:t>
            </a:r>
          </a:p>
        </p:txBody>
      </p:sp>
      <p:pic>
        <p:nvPicPr>
          <p:cNvPr id="14" name="Picture 13">
            <a:extLst>
              <a:ext uri="{FF2B5EF4-FFF2-40B4-BE49-F238E27FC236}">
                <a16:creationId xmlns:a16="http://schemas.microsoft.com/office/drawing/2014/main" id="{EB0F829D-D12F-4B64-8FC1-A34B6CB1375D}"/>
              </a:ext>
            </a:extLst>
          </p:cNvPr>
          <p:cNvPicPr>
            <a:picLocks noChangeAspect="1"/>
          </p:cNvPicPr>
          <p:nvPr/>
        </p:nvPicPr>
        <p:blipFill rotWithShape="1">
          <a:blip r:embed="rId4">
            <a:extLst>
              <a:ext uri="{28A0092B-C50C-407E-A947-70E740481C1C}">
                <a14:useLocalDpi xmlns:a14="http://schemas.microsoft.com/office/drawing/2010/main" val="0"/>
              </a:ext>
            </a:extLst>
          </a:blip>
          <a:srcRect l="52126" t="78084" b="18559"/>
          <a:stretch/>
        </p:blipFill>
        <p:spPr>
          <a:xfrm>
            <a:off x="6175701" y="3635298"/>
            <a:ext cx="791256" cy="408545"/>
          </a:xfrm>
          <a:prstGeom prst="rect">
            <a:avLst/>
          </a:prstGeom>
        </p:spPr>
      </p:pic>
      <p:sp>
        <p:nvSpPr>
          <p:cNvPr id="15" name="TextBox 14">
            <a:extLst>
              <a:ext uri="{FF2B5EF4-FFF2-40B4-BE49-F238E27FC236}">
                <a16:creationId xmlns:a16="http://schemas.microsoft.com/office/drawing/2014/main" id="{6A77AEF8-76DE-44D8-8EBF-D20A8F2620DC}"/>
              </a:ext>
            </a:extLst>
          </p:cNvPr>
          <p:cNvSpPr txBox="1"/>
          <p:nvPr/>
        </p:nvSpPr>
        <p:spPr>
          <a:xfrm>
            <a:off x="6033802" y="3621122"/>
            <a:ext cx="1039067"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$15B</a:t>
            </a:r>
          </a:p>
        </p:txBody>
      </p:sp>
      <p:pic>
        <p:nvPicPr>
          <p:cNvPr id="16" name="Picture 15">
            <a:extLst>
              <a:ext uri="{FF2B5EF4-FFF2-40B4-BE49-F238E27FC236}">
                <a16:creationId xmlns:a16="http://schemas.microsoft.com/office/drawing/2014/main" id="{15D94DA5-2B26-4DCC-96F5-5E5AF0A09CCC}"/>
              </a:ext>
            </a:extLst>
          </p:cNvPr>
          <p:cNvPicPr>
            <a:picLocks noChangeAspect="1"/>
          </p:cNvPicPr>
          <p:nvPr/>
        </p:nvPicPr>
        <p:blipFill rotWithShape="1">
          <a:blip r:embed="rId4">
            <a:extLst>
              <a:ext uri="{28A0092B-C50C-407E-A947-70E740481C1C}">
                <a14:useLocalDpi xmlns:a14="http://schemas.microsoft.com/office/drawing/2010/main" val="0"/>
              </a:ext>
            </a:extLst>
          </a:blip>
          <a:srcRect l="52126" t="78084" b="18559"/>
          <a:stretch/>
        </p:blipFill>
        <p:spPr>
          <a:xfrm>
            <a:off x="5878067" y="5837114"/>
            <a:ext cx="1234969" cy="1033035"/>
          </a:xfrm>
          <a:prstGeom prst="rect">
            <a:avLst/>
          </a:prstGeom>
        </p:spPr>
      </p:pic>
      <p:sp>
        <p:nvSpPr>
          <p:cNvPr id="17" name="TextBox 16">
            <a:extLst>
              <a:ext uri="{FF2B5EF4-FFF2-40B4-BE49-F238E27FC236}">
                <a16:creationId xmlns:a16="http://schemas.microsoft.com/office/drawing/2014/main" id="{B09084EA-E767-4EC2-A004-2C4ACE7D76B6}"/>
              </a:ext>
            </a:extLst>
          </p:cNvPr>
          <p:cNvSpPr txBox="1"/>
          <p:nvPr/>
        </p:nvSpPr>
        <p:spPr>
          <a:xfrm>
            <a:off x="5957278" y="6303237"/>
            <a:ext cx="1241088" cy="400110"/>
          </a:xfrm>
          <a:prstGeom prst="rect">
            <a:avLst/>
          </a:prstGeom>
          <a:noFill/>
        </p:spPr>
        <p:txBody>
          <a:bodyPr wrap="square" rtlCol="0">
            <a:spAutoFit/>
          </a:bodyPr>
          <a:lstStyle/>
          <a:p>
            <a:pPr algn="ctr"/>
            <a:r>
              <a:rPr lang="en-US" sz="1000" b="1" dirty="0">
                <a:solidFill>
                  <a:srgbClr val="41719C"/>
                </a:solidFill>
                <a:latin typeface="Arial" panose="020B0604020202020204" pitchFamily="34" charset="0"/>
                <a:cs typeface="Arial" panose="020B0604020202020204" pitchFamily="34" charset="0"/>
              </a:rPr>
              <a:t>STATE GDP CONTRIBUTION</a:t>
            </a:r>
          </a:p>
        </p:txBody>
      </p:sp>
      <p:pic>
        <p:nvPicPr>
          <p:cNvPr id="18" name="Picture 17">
            <a:extLst>
              <a:ext uri="{FF2B5EF4-FFF2-40B4-BE49-F238E27FC236}">
                <a16:creationId xmlns:a16="http://schemas.microsoft.com/office/drawing/2014/main" id="{20EE2F15-C136-4E84-B22A-597C58683FEC}"/>
              </a:ext>
            </a:extLst>
          </p:cNvPr>
          <p:cNvPicPr>
            <a:picLocks noChangeAspect="1"/>
          </p:cNvPicPr>
          <p:nvPr/>
        </p:nvPicPr>
        <p:blipFill rotWithShape="1">
          <a:blip r:embed="rId4">
            <a:extLst>
              <a:ext uri="{28A0092B-C50C-407E-A947-70E740481C1C}">
                <a14:useLocalDpi xmlns:a14="http://schemas.microsoft.com/office/drawing/2010/main" val="0"/>
              </a:ext>
            </a:extLst>
          </a:blip>
          <a:srcRect l="52126" t="78084" b="18559"/>
          <a:stretch/>
        </p:blipFill>
        <p:spPr>
          <a:xfrm>
            <a:off x="7113033" y="5819238"/>
            <a:ext cx="705876" cy="914032"/>
          </a:xfrm>
          <a:prstGeom prst="rect">
            <a:avLst/>
          </a:prstGeom>
        </p:spPr>
      </p:pic>
      <p:pic>
        <p:nvPicPr>
          <p:cNvPr id="19" name="Picture 18">
            <a:extLst>
              <a:ext uri="{FF2B5EF4-FFF2-40B4-BE49-F238E27FC236}">
                <a16:creationId xmlns:a16="http://schemas.microsoft.com/office/drawing/2014/main" id="{7D5270D5-BDEE-4AD6-8113-DAE46CA9538A}"/>
              </a:ext>
            </a:extLst>
          </p:cNvPr>
          <p:cNvPicPr>
            <a:picLocks noChangeAspect="1"/>
          </p:cNvPicPr>
          <p:nvPr/>
        </p:nvPicPr>
        <p:blipFill rotWithShape="1">
          <a:blip r:embed="rId4">
            <a:extLst>
              <a:ext uri="{28A0092B-C50C-407E-A947-70E740481C1C}">
                <a14:useLocalDpi xmlns:a14="http://schemas.microsoft.com/office/drawing/2010/main" val="0"/>
              </a:ext>
            </a:extLst>
          </a:blip>
          <a:srcRect l="54105" t="83365" r="3868" b="1079"/>
          <a:stretch/>
        </p:blipFill>
        <p:spPr>
          <a:xfrm>
            <a:off x="7250257" y="6023360"/>
            <a:ext cx="844291" cy="847955"/>
          </a:xfrm>
          <a:prstGeom prst="rect">
            <a:avLst/>
          </a:prstGeom>
        </p:spPr>
      </p:pic>
      <p:sp>
        <p:nvSpPr>
          <p:cNvPr id="20" name="TextBox 19">
            <a:extLst>
              <a:ext uri="{FF2B5EF4-FFF2-40B4-BE49-F238E27FC236}">
                <a16:creationId xmlns:a16="http://schemas.microsoft.com/office/drawing/2014/main" id="{F322239D-2523-41EB-A7B1-D5E3226FC9F7}"/>
              </a:ext>
            </a:extLst>
          </p:cNvPr>
          <p:cNvSpPr txBox="1"/>
          <p:nvPr/>
        </p:nvSpPr>
        <p:spPr>
          <a:xfrm>
            <a:off x="6120816" y="5906008"/>
            <a:ext cx="1005403"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3.8%</a:t>
            </a:r>
          </a:p>
        </p:txBody>
      </p:sp>
    </p:spTree>
    <p:extLst>
      <p:ext uri="{BB962C8B-B14F-4D97-AF65-F5344CB8AC3E}">
        <p14:creationId xmlns:p14="http://schemas.microsoft.com/office/powerpoint/2010/main" val="1954429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85297B3-692A-466F-8861-400C528C7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048" y="-2069"/>
            <a:ext cx="2500528" cy="6852982"/>
          </a:xfrm>
          <a:prstGeom prst="rect">
            <a:avLst/>
          </a:prstGeom>
        </p:spPr>
      </p:pic>
      <p:pic>
        <p:nvPicPr>
          <p:cNvPr id="18" name="Picture 17">
            <a:extLst>
              <a:ext uri="{FF2B5EF4-FFF2-40B4-BE49-F238E27FC236}">
                <a16:creationId xmlns:a16="http://schemas.microsoft.com/office/drawing/2014/main" id="{A4E31181-EAB0-4D98-ACB8-025A0AF9B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1" y="2"/>
            <a:ext cx="4309262" cy="6852981"/>
          </a:xfrm>
          <a:prstGeom prst="rect">
            <a:avLst/>
          </a:prstGeom>
        </p:spPr>
      </p:pic>
      <p:pic>
        <p:nvPicPr>
          <p:cNvPr id="19" name="Picture 18">
            <a:extLst>
              <a:ext uri="{FF2B5EF4-FFF2-40B4-BE49-F238E27FC236}">
                <a16:creationId xmlns:a16="http://schemas.microsoft.com/office/drawing/2014/main" id="{1A32687B-21B4-404A-8190-3461F30477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5445" y="-7087"/>
            <a:ext cx="2525691" cy="6852981"/>
          </a:xfrm>
          <a:prstGeom prst="rect">
            <a:avLst/>
          </a:prstGeom>
        </p:spPr>
      </p:pic>
      <p:pic>
        <p:nvPicPr>
          <p:cNvPr id="20" name="Picture 19">
            <a:extLst>
              <a:ext uri="{FF2B5EF4-FFF2-40B4-BE49-F238E27FC236}">
                <a16:creationId xmlns:a16="http://schemas.microsoft.com/office/drawing/2014/main" id="{4ED9950B-0D0B-4DA5-A477-562CCB274893}"/>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5854376" y="4620511"/>
            <a:ext cx="791256" cy="408545"/>
          </a:xfrm>
          <a:prstGeom prst="rect">
            <a:avLst/>
          </a:prstGeom>
        </p:spPr>
      </p:pic>
      <p:sp>
        <p:nvSpPr>
          <p:cNvPr id="21" name="TextBox 20">
            <a:extLst>
              <a:ext uri="{FF2B5EF4-FFF2-40B4-BE49-F238E27FC236}">
                <a16:creationId xmlns:a16="http://schemas.microsoft.com/office/drawing/2014/main" id="{A9F89F60-BE67-4F2C-8945-D59A747C42D4}"/>
              </a:ext>
            </a:extLst>
          </p:cNvPr>
          <p:cNvSpPr txBox="1"/>
          <p:nvPr/>
        </p:nvSpPr>
        <p:spPr>
          <a:xfrm>
            <a:off x="5598052" y="4635646"/>
            <a:ext cx="1107996"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1,580</a:t>
            </a:r>
          </a:p>
        </p:txBody>
      </p:sp>
      <p:pic>
        <p:nvPicPr>
          <p:cNvPr id="23" name="Picture 22">
            <a:extLst>
              <a:ext uri="{FF2B5EF4-FFF2-40B4-BE49-F238E27FC236}">
                <a16:creationId xmlns:a16="http://schemas.microsoft.com/office/drawing/2014/main" id="{D62A6BB4-97D1-4038-B369-CBC966C61C4F}"/>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5575270" y="2409109"/>
            <a:ext cx="1130778" cy="408545"/>
          </a:xfrm>
          <a:prstGeom prst="rect">
            <a:avLst/>
          </a:prstGeom>
        </p:spPr>
      </p:pic>
      <p:pic>
        <p:nvPicPr>
          <p:cNvPr id="24" name="Picture 23">
            <a:extLst>
              <a:ext uri="{FF2B5EF4-FFF2-40B4-BE49-F238E27FC236}">
                <a16:creationId xmlns:a16="http://schemas.microsoft.com/office/drawing/2014/main" id="{D3674BEF-1B4F-4EED-AB91-7785660E3945}"/>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4726700" y="3328588"/>
            <a:ext cx="791256" cy="408545"/>
          </a:xfrm>
          <a:prstGeom prst="rect">
            <a:avLst/>
          </a:prstGeom>
        </p:spPr>
      </p:pic>
      <p:pic>
        <p:nvPicPr>
          <p:cNvPr id="25" name="Picture 24">
            <a:extLst>
              <a:ext uri="{FF2B5EF4-FFF2-40B4-BE49-F238E27FC236}">
                <a16:creationId xmlns:a16="http://schemas.microsoft.com/office/drawing/2014/main" id="{237942B2-1DA8-4A89-AFE7-A5AE82E9D9A8}"/>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4727072" y="5729842"/>
            <a:ext cx="791256" cy="408545"/>
          </a:xfrm>
          <a:prstGeom prst="rect">
            <a:avLst/>
          </a:prstGeom>
        </p:spPr>
      </p:pic>
      <p:sp>
        <p:nvSpPr>
          <p:cNvPr id="27" name="TextBox 26">
            <a:extLst>
              <a:ext uri="{FF2B5EF4-FFF2-40B4-BE49-F238E27FC236}">
                <a16:creationId xmlns:a16="http://schemas.microsoft.com/office/drawing/2014/main" id="{C82F8872-4067-4635-B690-091FF7565B57}"/>
              </a:ext>
            </a:extLst>
          </p:cNvPr>
          <p:cNvSpPr txBox="1"/>
          <p:nvPr/>
        </p:nvSpPr>
        <p:spPr>
          <a:xfrm>
            <a:off x="5433567" y="2425396"/>
            <a:ext cx="1313180"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63,789</a:t>
            </a:r>
          </a:p>
        </p:txBody>
      </p:sp>
      <p:sp>
        <p:nvSpPr>
          <p:cNvPr id="22" name="TextBox 21">
            <a:extLst>
              <a:ext uri="{FF2B5EF4-FFF2-40B4-BE49-F238E27FC236}">
                <a16:creationId xmlns:a16="http://schemas.microsoft.com/office/drawing/2014/main" id="{521B194F-D3D8-4DF7-94B3-F7932C680EAD}"/>
              </a:ext>
            </a:extLst>
          </p:cNvPr>
          <p:cNvSpPr txBox="1"/>
          <p:nvPr/>
        </p:nvSpPr>
        <p:spPr>
          <a:xfrm>
            <a:off x="4477536" y="3344721"/>
            <a:ext cx="1346844"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$15.8B</a:t>
            </a:r>
          </a:p>
        </p:txBody>
      </p:sp>
      <p:pic>
        <p:nvPicPr>
          <p:cNvPr id="13" name="Picture 12">
            <a:extLst>
              <a:ext uri="{FF2B5EF4-FFF2-40B4-BE49-F238E27FC236}">
                <a16:creationId xmlns:a16="http://schemas.microsoft.com/office/drawing/2014/main" id="{0D92E8B4-CB75-4C17-946A-1722754A3996}"/>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1710596" y="3149464"/>
            <a:ext cx="886046" cy="427216"/>
          </a:xfrm>
          <a:prstGeom prst="rect">
            <a:avLst/>
          </a:prstGeom>
        </p:spPr>
      </p:pic>
      <p:pic>
        <p:nvPicPr>
          <p:cNvPr id="14" name="Picture 13">
            <a:extLst>
              <a:ext uri="{FF2B5EF4-FFF2-40B4-BE49-F238E27FC236}">
                <a16:creationId xmlns:a16="http://schemas.microsoft.com/office/drawing/2014/main" id="{1157F997-648E-4DDE-AD0F-06B4138172DB}"/>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98578" y="700432"/>
            <a:ext cx="1902643" cy="499984"/>
          </a:xfrm>
          <a:prstGeom prst="rect">
            <a:avLst/>
          </a:prstGeom>
        </p:spPr>
      </p:pic>
      <p:pic>
        <p:nvPicPr>
          <p:cNvPr id="15" name="Picture 14">
            <a:extLst>
              <a:ext uri="{FF2B5EF4-FFF2-40B4-BE49-F238E27FC236}">
                <a16:creationId xmlns:a16="http://schemas.microsoft.com/office/drawing/2014/main" id="{D7A0AEE2-FE34-4F01-91BB-533B1323D043}"/>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2228634" y="5635451"/>
            <a:ext cx="1902643" cy="537860"/>
          </a:xfrm>
          <a:prstGeom prst="rect">
            <a:avLst/>
          </a:prstGeom>
        </p:spPr>
      </p:pic>
      <p:pic>
        <p:nvPicPr>
          <p:cNvPr id="17" name="Picture 16">
            <a:extLst>
              <a:ext uri="{FF2B5EF4-FFF2-40B4-BE49-F238E27FC236}">
                <a16:creationId xmlns:a16="http://schemas.microsoft.com/office/drawing/2014/main" id="{1B7887C2-B98D-4152-9872-9ECB36077E41}"/>
              </a:ext>
            </a:extLst>
          </p:cNvPr>
          <p:cNvPicPr>
            <a:picLocks noChangeAspect="1"/>
          </p:cNvPicPr>
          <p:nvPr/>
        </p:nvPicPr>
        <p:blipFill rotWithShape="1">
          <a:blip r:embed="rId4">
            <a:extLst>
              <a:ext uri="{28A0092B-C50C-407E-A947-70E740481C1C}">
                <a14:useLocalDpi xmlns:a14="http://schemas.microsoft.com/office/drawing/2010/main" val="0"/>
              </a:ext>
            </a:extLst>
          </a:blip>
          <a:srcRect l="45328" t="90307" r="51204"/>
          <a:stretch/>
        </p:blipFill>
        <p:spPr>
          <a:xfrm rot="16200000">
            <a:off x="741764" y="4953058"/>
            <a:ext cx="537860" cy="1902644"/>
          </a:xfrm>
          <a:prstGeom prst="rect">
            <a:avLst/>
          </a:prstGeom>
        </p:spPr>
      </p:pic>
      <p:pic>
        <p:nvPicPr>
          <p:cNvPr id="28" name="Picture 27">
            <a:extLst>
              <a:ext uri="{FF2B5EF4-FFF2-40B4-BE49-F238E27FC236}">
                <a16:creationId xmlns:a16="http://schemas.microsoft.com/office/drawing/2014/main" id="{F323B383-8D1F-4337-97BC-3BD5F885C689}"/>
              </a:ext>
            </a:extLst>
          </p:cNvPr>
          <p:cNvPicPr>
            <a:picLocks noChangeAspect="1"/>
          </p:cNvPicPr>
          <p:nvPr/>
        </p:nvPicPr>
        <p:blipFill rotWithShape="1">
          <a:blip r:embed="rId4">
            <a:extLst>
              <a:ext uri="{28A0092B-C50C-407E-A947-70E740481C1C}">
                <a14:useLocalDpi xmlns:a14="http://schemas.microsoft.com/office/drawing/2010/main" val="0"/>
              </a:ext>
            </a:extLst>
          </a:blip>
          <a:srcRect l="45328" t="90307" r="51204"/>
          <a:stretch/>
        </p:blipFill>
        <p:spPr>
          <a:xfrm rot="16200000">
            <a:off x="2911024" y="-17777"/>
            <a:ext cx="537860" cy="1902644"/>
          </a:xfrm>
          <a:prstGeom prst="rect">
            <a:avLst/>
          </a:prstGeom>
        </p:spPr>
      </p:pic>
      <p:pic>
        <p:nvPicPr>
          <p:cNvPr id="29" name="Picture 28">
            <a:extLst>
              <a:ext uri="{FF2B5EF4-FFF2-40B4-BE49-F238E27FC236}">
                <a16:creationId xmlns:a16="http://schemas.microsoft.com/office/drawing/2014/main" id="{8D6251E1-8E76-4DE8-9AC5-542A42BE3C43}"/>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7767298" y="4735804"/>
            <a:ext cx="1225541" cy="361507"/>
          </a:xfrm>
          <a:prstGeom prst="rect">
            <a:avLst/>
          </a:prstGeom>
        </p:spPr>
      </p:pic>
      <p:pic>
        <p:nvPicPr>
          <p:cNvPr id="30" name="Picture 29">
            <a:extLst>
              <a:ext uri="{FF2B5EF4-FFF2-40B4-BE49-F238E27FC236}">
                <a16:creationId xmlns:a16="http://schemas.microsoft.com/office/drawing/2014/main" id="{05C9306A-0C8F-46A8-A103-4E32C22B554D}"/>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32630" y="3945451"/>
            <a:ext cx="2275164" cy="361507"/>
          </a:xfrm>
          <a:prstGeom prst="rect">
            <a:avLst/>
          </a:prstGeom>
        </p:spPr>
      </p:pic>
      <p:pic>
        <p:nvPicPr>
          <p:cNvPr id="31" name="Picture 30">
            <a:extLst>
              <a:ext uri="{FF2B5EF4-FFF2-40B4-BE49-F238E27FC236}">
                <a16:creationId xmlns:a16="http://schemas.microsoft.com/office/drawing/2014/main" id="{D4CEEC58-D3CC-4D85-812E-9FEDE0D23883}"/>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32630" y="2721938"/>
            <a:ext cx="2275164" cy="304821"/>
          </a:xfrm>
          <a:prstGeom prst="rect">
            <a:avLst/>
          </a:prstGeom>
        </p:spPr>
      </p:pic>
      <p:pic>
        <p:nvPicPr>
          <p:cNvPr id="32" name="Picture 31">
            <a:extLst>
              <a:ext uri="{FF2B5EF4-FFF2-40B4-BE49-F238E27FC236}">
                <a16:creationId xmlns:a16="http://schemas.microsoft.com/office/drawing/2014/main" id="{9F6D889D-1EB7-45BF-A467-BEE5B9BE4336}"/>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33393" y="5750763"/>
            <a:ext cx="2275163" cy="798894"/>
          </a:xfrm>
          <a:prstGeom prst="rect">
            <a:avLst/>
          </a:prstGeom>
        </p:spPr>
      </p:pic>
      <p:pic>
        <p:nvPicPr>
          <p:cNvPr id="33" name="Picture 32">
            <a:extLst>
              <a:ext uri="{FF2B5EF4-FFF2-40B4-BE49-F238E27FC236}">
                <a16:creationId xmlns:a16="http://schemas.microsoft.com/office/drawing/2014/main" id="{E60C4698-9000-4B0B-9C06-6BE07FA224A0}"/>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56178" y="5954804"/>
            <a:ext cx="592938" cy="898179"/>
          </a:xfrm>
          <a:prstGeom prst="rect">
            <a:avLst/>
          </a:prstGeom>
        </p:spPr>
      </p:pic>
      <p:pic>
        <p:nvPicPr>
          <p:cNvPr id="2050" name="Picture 2" descr="Image result for tree icon green brown">
            <a:extLst>
              <a:ext uri="{FF2B5EF4-FFF2-40B4-BE49-F238E27FC236}">
                <a16:creationId xmlns:a16="http://schemas.microsoft.com/office/drawing/2014/main" id="{778D7089-E618-45E8-823E-E083AD60498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3362" t="8289" r="12378" b="10596"/>
          <a:stretch/>
        </p:blipFill>
        <p:spPr bwMode="auto">
          <a:xfrm>
            <a:off x="6807962" y="5781672"/>
            <a:ext cx="815490" cy="96499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AC0B3FD9-1102-4655-B62C-439083B6B447}"/>
              </a:ext>
            </a:extLst>
          </p:cNvPr>
          <p:cNvPicPr>
            <a:picLocks noChangeAspect="1"/>
          </p:cNvPicPr>
          <p:nvPr/>
        </p:nvPicPr>
        <p:blipFill rotWithShape="1">
          <a:blip r:embed="rId3">
            <a:extLst>
              <a:ext uri="{28A0092B-C50C-407E-A947-70E740481C1C}">
                <a14:useLocalDpi xmlns:a14="http://schemas.microsoft.com/office/drawing/2010/main" val="0"/>
              </a:ext>
            </a:extLst>
          </a:blip>
          <a:srcRect l="66468" t="17213" r="5226" b="75546"/>
          <a:stretch/>
        </p:blipFill>
        <p:spPr>
          <a:xfrm>
            <a:off x="7095217" y="503277"/>
            <a:ext cx="1991062" cy="304821"/>
          </a:xfrm>
          <a:prstGeom prst="rect">
            <a:avLst/>
          </a:prstGeom>
        </p:spPr>
      </p:pic>
      <p:pic>
        <p:nvPicPr>
          <p:cNvPr id="35" name="Picture 34">
            <a:extLst>
              <a:ext uri="{FF2B5EF4-FFF2-40B4-BE49-F238E27FC236}">
                <a16:creationId xmlns:a16="http://schemas.microsoft.com/office/drawing/2014/main" id="{78454427-1594-46AA-B3FA-B985EB8FB318}"/>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1710596" y="3149464"/>
            <a:ext cx="886046" cy="427216"/>
          </a:xfrm>
          <a:prstGeom prst="rect">
            <a:avLst/>
          </a:prstGeom>
        </p:spPr>
      </p:pic>
      <p:sp>
        <p:nvSpPr>
          <p:cNvPr id="36" name="TextBox 35">
            <a:extLst>
              <a:ext uri="{FF2B5EF4-FFF2-40B4-BE49-F238E27FC236}">
                <a16:creationId xmlns:a16="http://schemas.microsoft.com/office/drawing/2014/main" id="{08E1A4A8-8F0A-4220-8532-2AE5CB588548}"/>
              </a:ext>
            </a:extLst>
          </p:cNvPr>
          <p:cNvSpPr txBox="1"/>
          <p:nvPr/>
        </p:nvSpPr>
        <p:spPr>
          <a:xfrm>
            <a:off x="1736826" y="3101462"/>
            <a:ext cx="782586" cy="523220"/>
          </a:xfrm>
          <a:prstGeom prst="rect">
            <a:avLst/>
          </a:prstGeom>
          <a:noFill/>
        </p:spPr>
        <p:txBody>
          <a:bodyPr wrap="none" rtlCol="0">
            <a:spAutoFit/>
          </a:bodyPr>
          <a:lstStyle/>
          <a:p>
            <a:pPr algn="ctr"/>
            <a:r>
              <a:rPr lang="en-US" sz="2800" b="1" dirty="0">
                <a:solidFill>
                  <a:schemeClr val="bg1"/>
                </a:solidFill>
                <a:latin typeface="Arial Black" panose="020B0A04020102020204" pitchFamily="34" charset="0"/>
              </a:rPr>
              <a:t>5%</a:t>
            </a:r>
          </a:p>
        </p:txBody>
      </p:sp>
      <p:sp>
        <p:nvSpPr>
          <p:cNvPr id="41" name="TextBox 40">
            <a:extLst>
              <a:ext uri="{FF2B5EF4-FFF2-40B4-BE49-F238E27FC236}">
                <a16:creationId xmlns:a16="http://schemas.microsoft.com/office/drawing/2014/main" id="{A6C660D9-9949-497E-91A2-4617FE1DB424}"/>
              </a:ext>
            </a:extLst>
          </p:cNvPr>
          <p:cNvSpPr txBox="1"/>
          <p:nvPr/>
        </p:nvSpPr>
        <p:spPr>
          <a:xfrm>
            <a:off x="7044375" y="513744"/>
            <a:ext cx="2079415"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21.9 MILLION</a:t>
            </a:r>
          </a:p>
        </p:txBody>
      </p:sp>
      <p:sp>
        <p:nvSpPr>
          <p:cNvPr id="42" name="TextBox 41">
            <a:extLst>
              <a:ext uri="{FF2B5EF4-FFF2-40B4-BE49-F238E27FC236}">
                <a16:creationId xmlns:a16="http://schemas.microsoft.com/office/drawing/2014/main" id="{B18E9CB4-48F7-4908-8DD7-3F9903483559}"/>
              </a:ext>
            </a:extLst>
          </p:cNvPr>
          <p:cNvSpPr txBox="1"/>
          <p:nvPr/>
        </p:nvSpPr>
        <p:spPr>
          <a:xfrm>
            <a:off x="7011852" y="2643451"/>
            <a:ext cx="2079415" cy="430887"/>
          </a:xfrm>
          <a:prstGeom prst="rect">
            <a:avLst/>
          </a:prstGeom>
          <a:noFill/>
        </p:spPr>
        <p:txBody>
          <a:bodyPr wrap="none" rtlCol="0">
            <a:spAutoFit/>
          </a:bodyPr>
          <a:lstStyle/>
          <a:p>
            <a:r>
              <a:rPr lang="en-US" sz="2200" b="1" dirty="0">
                <a:solidFill>
                  <a:schemeClr val="bg1"/>
                </a:solidFill>
                <a:latin typeface="Arial Black" panose="020B0A04020102020204" pitchFamily="34" charset="0"/>
              </a:rPr>
              <a:t>4.6 MILLION</a:t>
            </a:r>
          </a:p>
        </p:txBody>
      </p:sp>
      <p:sp>
        <p:nvSpPr>
          <p:cNvPr id="43" name="TextBox 42">
            <a:extLst>
              <a:ext uri="{FF2B5EF4-FFF2-40B4-BE49-F238E27FC236}">
                <a16:creationId xmlns:a16="http://schemas.microsoft.com/office/drawing/2014/main" id="{2EE02608-6A8F-473C-B7B1-4A850E94A945}"/>
              </a:ext>
            </a:extLst>
          </p:cNvPr>
          <p:cNvSpPr txBox="1"/>
          <p:nvPr/>
        </p:nvSpPr>
        <p:spPr>
          <a:xfrm>
            <a:off x="6976916" y="3928110"/>
            <a:ext cx="2032929" cy="430887"/>
          </a:xfrm>
          <a:prstGeom prst="rect">
            <a:avLst/>
          </a:prstGeom>
          <a:noFill/>
        </p:spPr>
        <p:txBody>
          <a:bodyPr wrap="none" rtlCol="0">
            <a:spAutoFit/>
          </a:bodyPr>
          <a:lstStyle/>
          <a:p>
            <a:r>
              <a:rPr lang="en-US" sz="2200" b="1" dirty="0">
                <a:solidFill>
                  <a:schemeClr val="bg1"/>
                </a:solidFill>
                <a:latin typeface="Arial Black" panose="020B0A04020102020204" pitchFamily="34" charset="0"/>
              </a:rPr>
              <a:t>2.4 BILLION</a:t>
            </a:r>
          </a:p>
        </p:txBody>
      </p:sp>
      <p:sp>
        <p:nvSpPr>
          <p:cNvPr id="44" name="TextBox 43">
            <a:extLst>
              <a:ext uri="{FF2B5EF4-FFF2-40B4-BE49-F238E27FC236}">
                <a16:creationId xmlns:a16="http://schemas.microsoft.com/office/drawing/2014/main" id="{5AFF45A4-5801-4EE1-9D9D-FDD4CDFC7948}"/>
              </a:ext>
            </a:extLst>
          </p:cNvPr>
          <p:cNvSpPr txBox="1"/>
          <p:nvPr/>
        </p:nvSpPr>
        <p:spPr>
          <a:xfrm>
            <a:off x="7917866" y="4685724"/>
            <a:ext cx="1107996" cy="461665"/>
          </a:xfrm>
          <a:prstGeom prst="rect">
            <a:avLst/>
          </a:prstGeom>
          <a:noFill/>
        </p:spPr>
        <p:txBody>
          <a:bodyPr wrap="none" rtlCol="0">
            <a:spAutoFit/>
          </a:bodyPr>
          <a:lstStyle/>
          <a:p>
            <a:r>
              <a:rPr lang="en-US" sz="2400" b="1" dirty="0">
                <a:solidFill>
                  <a:schemeClr val="bg1"/>
                </a:solidFill>
                <a:latin typeface="Arial Black" panose="020B0A04020102020204" pitchFamily="34" charset="0"/>
              </a:rPr>
              <a:t>5,486</a:t>
            </a:r>
          </a:p>
        </p:txBody>
      </p:sp>
      <p:sp>
        <p:nvSpPr>
          <p:cNvPr id="46" name="TextBox 45">
            <a:extLst>
              <a:ext uri="{FF2B5EF4-FFF2-40B4-BE49-F238E27FC236}">
                <a16:creationId xmlns:a16="http://schemas.microsoft.com/office/drawing/2014/main" id="{596C8BBE-98E5-4E51-9797-406E4982414F}"/>
              </a:ext>
            </a:extLst>
          </p:cNvPr>
          <p:cNvSpPr txBox="1"/>
          <p:nvPr/>
        </p:nvSpPr>
        <p:spPr>
          <a:xfrm>
            <a:off x="-26511" y="5778722"/>
            <a:ext cx="2165978"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$129 MILLION</a:t>
            </a:r>
          </a:p>
        </p:txBody>
      </p:sp>
      <p:sp>
        <p:nvSpPr>
          <p:cNvPr id="48" name="TextBox 47">
            <a:extLst>
              <a:ext uri="{FF2B5EF4-FFF2-40B4-BE49-F238E27FC236}">
                <a16:creationId xmlns:a16="http://schemas.microsoft.com/office/drawing/2014/main" id="{915C42DE-5259-4344-976B-BD0779F47571}"/>
              </a:ext>
            </a:extLst>
          </p:cNvPr>
          <p:cNvSpPr txBox="1"/>
          <p:nvPr/>
        </p:nvSpPr>
        <p:spPr>
          <a:xfrm>
            <a:off x="-54864" y="709913"/>
            <a:ext cx="2165978"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$538 MILLION</a:t>
            </a:r>
          </a:p>
        </p:txBody>
      </p:sp>
      <p:sp>
        <p:nvSpPr>
          <p:cNvPr id="49" name="TextBox 48">
            <a:extLst>
              <a:ext uri="{FF2B5EF4-FFF2-40B4-BE49-F238E27FC236}">
                <a16:creationId xmlns:a16="http://schemas.microsoft.com/office/drawing/2014/main" id="{5634F8C2-0814-44CD-9EC0-C63EEFDDEE6F}"/>
              </a:ext>
            </a:extLst>
          </p:cNvPr>
          <p:cNvSpPr txBox="1"/>
          <p:nvPr/>
        </p:nvSpPr>
        <p:spPr>
          <a:xfrm>
            <a:off x="7247288" y="6138387"/>
            <a:ext cx="1984839" cy="430887"/>
          </a:xfrm>
          <a:prstGeom prst="rect">
            <a:avLst/>
          </a:prstGeom>
          <a:noFill/>
        </p:spPr>
        <p:txBody>
          <a:bodyPr wrap="none" rtlCol="0">
            <a:spAutoFit/>
          </a:bodyPr>
          <a:lstStyle/>
          <a:p>
            <a:r>
              <a:rPr lang="en-US" sz="2200" b="1" dirty="0">
                <a:solidFill>
                  <a:schemeClr val="bg1"/>
                </a:solidFill>
                <a:latin typeface="Arial Black" panose="020B0A04020102020204" pitchFamily="34" charset="0"/>
              </a:rPr>
              <a:t>26 MILLION</a:t>
            </a:r>
          </a:p>
        </p:txBody>
      </p:sp>
      <p:sp>
        <p:nvSpPr>
          <p:cNvPr id="50" name="TextBox 49">
            <a:extLst>
              <a:ext uri="{FF2B5EF4-FFF2-40B4-BE49-F238E27FC236}">
                <a16:creationId xmlns:a16="http://schemas.microsoft.com/office/drawing/2014/main" id="{0526DA45-0CD3-4357-8BEA-EED5756D706D}"/>
              </a:ext>
            </a:extLst>
          </p:cNvPr>
          <p:cNvSpPr txBox="1"/>
          <p:nvPr/>
        </p:nvSpPr>
        <p:spPr>
          <a:xfrm>
            <a:off x="2139467" y="717099"/>
            <a:ext cx="2165978"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$508 MILLION</a:t>
            </a:r>
          </a:p>
        </p:txBody>
      </p:sp>
      <p:pic>
        <p:nvPicPr>
          <p:cNvPr id="51" name="Picture 50">
            <a:extLst>
              <a:ext uri="{FF2B5EF4-FFF2-40B4-BE49-F238E27FC236}">
                <a16:creationId xmlns:a16="http://schemas.microsoft.com/office/drawing/2014/main" id="{FCFFB2D2-4592-46F4-A3FF-A37DC6669282}"/>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2283831" y="5677292"/>
            <a:ext cx="1902643" cy="499984"/>
          </a:xfrm>
          <a:prstGeom prst="rect">
            <a:avLst/>
          </a:prstGeom>
        </p:spPr>
      </p:pic>
      <p:sp>
        <p:nvSpPr>
          <p:cNvPr id="52" name="TextBox 51">
            <a:extLst>
              <a:ext uri="{FF2B5EF4-FFF2-40B4-BE49-F238E27FC236}">
                <a16:creationId xmlns:a16="http://schemas.microsoft.com/office/drawing/2014/main" id="{13D6D374-DB23-438F-B5E2-6726C9569386}"/>
              </a:ext>
            </a:extLst>
          </p:cNvPr>
          <p:cNvSpPr txBox="1"/>
          <p:nvPr/>
        </p:nvSpPr>
        <p:spPr>
          <a:xfrm>
            <a:off x="2200131" y="5773200"/>
            <a:ext cx="2036135"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$3.0 BILLION</a:t>
            </a:r>
          </a:p>
        </p:txBody>
      </p:sp>
      <p:pic>
        <p:nvPicPr>
          <p:cNvPr id="54" name="Picture 53">
            <a:extLst>
              <a:ext uri="{FF2B5EF4-FFF2-40B4-BE49-F238E27FC236}">
                <a16:creationId xmlns:a16="http://schemas.microsoft.com/office/drawing/2014/main" id="{675457AD-62B0-455F-92FA-6A8CA7C2AD71}"/>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5752625" y="5790141"/>
            <a:ext cx="791256" cy="914032"/>
          </a:xfrm>
          <a:prstGeom prst="rect">
            <a:avLst/>
          </a:prstGeom>
        </p:spPr>
      </p:pic>
      <p:pic>
        <p:nvPicPr>
          <p:cNvPr id="53" name="Picture 52">
            <a:extLst>
              <a:ext uri="{FF2B5EF4-FFF2-40B4-BE49-F238E27FC236}">
                <a16:creationId xmlns:a16="http://schemas.microsoft.com/office/drawing/2014/main" id="{41FF5466-5B29-46CA-A0A5-F6844DB845F0}"/>
              </a:ext>
            </a:extLst>
          </p:cNvPr>
          <p:cNvPicPr>
            <a:picLocks noChangeAspect="1"/>
          </p:cNvPicPr>
          <p:nvPr/>
        </p:nvPicPr>
        <p:blipFill rotWithShape="1">
          <a:blip r:embed="rId5">
            <a:extLst>
              <a:ext uri="{28A0092B-C50C-407E-A947-70E740481C1C}">
                <a14:useLocalDpi xmlns:a14="http://schemas.microsoft.com/office/drawing/2010/main" val="0"/>
              </a:ext>
            </a:extLst>
          </a:blip>
          <a:srcRect l="54105" t="83365" r="3868" b="1079"/>
          <a:stretch/>
        </p:blipFill>
        <p:spPr>
          <a:xfrm>
            <a:off x="5909437" y="5928185"/>
            <a:ext cx="910083" cy="914032"/>
          </a:xfrm>
          <a:prstGeom prst="rect">
            <a:avLst/>
          </a:prstGeom>
        </p:spPr>
      </p:pic>
      <p:sp>
        <p:nvSpPr>
          <p:cNvPr id="26" name="TextBox 25">
            <a:extLst>
              <a:ext uri="{FF2B5EF4-FFF2-40B4-BE49-F238E27FC236}">
                <a16:creationId xmlns:a16="http://schemas.microsoft.com/office/drawing/2014/main" id="{7D591C91-E99D-4CDF-B084-039B965304C6}"/>
              </a:ext>
            </a:extLst>
          </p:cNvPr>
          <p:cNvSpPr txBox="1"/>
          <p:nvPr/>
        </p:nvSpPr>
        <p:spPr>
          <a:xfrm>
            <a:off x="4398496" y="5707274"/>
            <a:ext cx="2036135" cy="400110"/>
          </a:xfrm>
          <a:prstGeom prst="rect">
            <a:avLst/>
          </a:prstGeom>
          <a:noFill/>
        </p:spPr>
        <p:txBody>
          <a:bodyPr wrap="none" rtlCol="0">
            <a:spAutoFit/>
          </a:bodyPr>
          <a:lstStyle/>
          <a:p>
            <a:r>
              <a:rPr lang="en-US" sz="2000" b="1" dirty="0">
                <a:solidFill>
                  <a:srgbClr val="28AACE"/>
                </a:solidFill>
                <a:latin typeface="Arial Black" panose="020B0A04020102020204" pitchFamily="34" charset="0"/>
              </a:rPr>
              <a:t>$4.2 BILLION</a:t>
            </a:r>
          </a:p>
        </p:txBody>
      </p:sp>
      <p:pic>
        <p:nvPicPr>
          <p:cNvPr id="56" name="Picture 55">
            <a:extLst>
              <a:ext uri="{FF2B5EF4-FFF2-40B4-BE49-F238E27FC236}">
                <a16:creationId xmlns:a16="http://schemas.microsoft.com/office/drawing/2014/main" id="{F617ED78-0A26-4F21-9CCA-1B60FEA45D77}"/>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4485274" y="6107386"/>
            <a:ext cx="1386528" cy="616479"/>
          </a:xfrm>
          <a:prstGeom prst="rect">
            <a:avLst/>
          </a:prstGeom>
        </p:spPr>
      </p:pic>
      <p:sp>
        <p:nvSpPr>
          <p:cNvPr id="55" name="TextBox 54">
            <a:extLst>
              <a:ext uri="{FF2B5EF4-FFF2-40B4-BE49-F238E27FC236}">
                <a16:creationId xmlns:a16="http://schemas.microsoft.com/office/drawing/2014/main" id="{EA5AF8CA-F225-45A1-9A1A-12FBE82992D5}"/>
              </a:ext>
            </a:extLst>
          </p:cNvPr>
          <p:cNvSpPr txBox="1"/>
          <p:nvPr/>
        </p:nvSpPr>
        <p:spPr>
          <a:xfrm>
            <a:off x="4789844" y="6108202"/>
            <a:ext cx="960526" cy="553998"/>
          </a:xfrm>
          <a:prstGeom prst="rect">
            <a:avLst/>
          </a:prstGeom>
          <a:noFill/>
        </p:spPr>
        <p:txBody>
          <a:bodyPr wrap="square" rtlCol="0">
            <a:spAutoFit/>
          </a:bodyPr>
          <a:lstStyle/>
          <a:p>
            <a:pPr algn="ctr"/>
            <a:r>
              <a:rPr lang="en-US" sz="1000" b="1" dirty="0">
                <a:solidFill>
                  <a:srgbClr val="41719C"/>
                </a:solidFill>
                <a:latin typeface="Arial" panose="020B0604020202020204" pitchFamily="34" charset="0"/>
                <a:cs typeface="Arial" panose="020B0604020202020204" pitchFamily="34" charset="0"/>
              </a:rPr>
              <a:t>STATEWIDE ENERGY SAVINGS</a:t>
            </a:r>
          </a:p>
        </p:txBody>
      </p:sp>
      <p:sp>
        <p:nvSpPr>
          <p:cNvPr id="3" name="Rectangle: Rounded Corners 2">
            <a:extLst>
              <a:ext uri="{FF2B5EF4-FFF2-40B4-BE49-F238E27FC236}">
                <a16:creationId xmlns:a16="http://schemas.microsoft.com/office/drawing/2014/main" id="{F7435DBF-0F18-4AFB-AC93-9BC7A85D78D2}"/>
              </a:ext>
            </a:extLst>
          </p:cNvPr>
          <p:cNvSpPr/>
          <p:nvPr/>
        </p:nvSpPr>
        <p:spPr>
          <a:xfrm>
            <a:off x="2139467" y="-1"/>
            <a:ext cx="2163723" cy="12422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Rounded Corners 44">
            <a:extLst>
              <a:ext uri="{FF2B5EF4-FFF2-40B4-BE49-F238E27FC236}">
                <a16:creationId xmlns:a16="http://schemas.microsoft.com/office/drawing/2014/main" id="{77F75FDE-3905-4195-950B-358BCD42E0AD}"/>
              </a:ext>
            </a:extLst>
          </p:cNvPr>
          <p:cNvSpPr/>
          <p:nvPr/>
        </p:nvSpPr>
        <p:spPr>
          <a:xfrm>
            <a:off x="2196" y="5626030"/>
            <a:ext cx="2107299" cy="12422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6540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par>
                                <p:cTn id="73" presetID="10" presetClass="entr" presetSubtype="0"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500"/>
                                        <p:tgtEl>
                                          <p:spTgt spid="5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fade">
                                      <p:cBhvr>
                                        <p:cTn id="84" dur="500"/>
                                        <p:tgtEl>
                                          <p:spTgt spid="5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par>
                                <p:cTn id="90" presetID="10" presetClass="entr" presetSubtype="0" fill="hold"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par>
                                <p:cTn id="93" presetID="10" presetClass="entr" presetSubtype="0"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par>
                                <p:cTn id="96" presetID="10" presetClass="entr" presetSubtype="0"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par>
                                <p:cTn id="99" presetID="10"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par>
                                <p:cTn id="102" presetID="10" presetClass="entr" presetSubtype="0" fill="hold"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par>
                                <p:cTn id="105" presetID="10" presetClass="entr" presetSubtype="0" fill="hold" nodeType="withEffect">
                                  <p:stCondLst>
                                    <p:cond delay="0"/>
                                  </p:stCondLst>
                                  <p:childTnLst>
                                    <p:set>
                                      <p:cBhvr>
                                        <p:cTn id="106" dur="1" fill="hold">
                                          <p:stCondLst>
                                            <p:cond delay="0"/>
                                          </p:stCondLst>
                                        </p:cTn>
                                        <p:tgtEl>
                                          <p:spTgt spid="2050"/>
                                        </p:tgtEl>
                                        <p:attrNameLst>
                                          <p:attrName>style.visibility</p:attrName>
                                        </p:attrNameLst>
                                      </p:cBhvr>
                                      <p:to>
                                        <p:strVal val="visible"/>
                                      </p:to>
                                    </p:set>
                                    <p:animEffect transition="in" filter="fade">
                                      <p:cBhvr>
                                        <p:cTn id="107" dur="500"/>
                                        <p:tgtEl>
                                          <p:spTgt spid="2050"/>
                                        </p:tgtEl>
                                      </p:cBhvr>
                                    </p:animEffect>
                                  </p:childTnLst>
                                </p:cTn>
                              </p:par>
                              <p:par>
                                <p:cTn id="108" presetID="10" presetClass="entr" presetSubtype="0" fill="hold" nodeType="with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fade">
                                      <p:cBhvr>
                                        <p:cTn id="110" dur="500"/>
                                        <p:tgtEl>
                                          <p:spTgt spid="3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500"/>
                                        <p:tgtEl>
                                          <p:spTgt spid="4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fade">
                                      <p:cBhvr>
                                        <p:cTn id="116" dur="500"/>
                                        <p:tgtEl>
                                          <p:spTgt spid="4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500"/>
                                        <p:tgtEl>
                                          <p:spTgt spid="4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500"/>
                                        <p:tgtEl>
                                          <p:spTgt spid="44"/>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fade">
                                      <p:cBhvr>
                                        <p:cTn id="125" dur="500"/>
                                        <p:tgtEl>
                                          <p:spTgt spid="49"/>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
                                        </p:tgtEl>
                                        <p:attrNameLst>
                                          <p:attrName>style.visibility</p:attrName>
                                        </p:attrNameLst>
                                      </p:cBhvr>
                                      <p:to>
                                        <p:strVal val="visible"/>
                                      </p:to>
                                    </p:set>
                                    <p:animEffect transition="in" filter="fade">
                                      <p:cBhvr>
                                        <p:cTn id="130" dur="500"/>
                                        <p:tgtEl>
                                          <p:spTgt spid="3"/>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fade">
                                      <p:cBhvr>
                                        <p:cTn id="1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2" grpId="0"/>
      <p:bldP spid="36" grpId="0"/>
      <p:bldP spid="41" grpId="0"/>
      <p:bldP spid="42" grpId="0"/>
      <p:bldP spid="43" grpId="0"/>
      <p:bldP spid="44" grpId="0"/>
      <p:bldP spid="46" grpId="0"/>
      <p:bldP spid="48" grpId="0"/>
      <p:bldP spid="49" grpId="0"/>
      <p:bldP spid="50" grpId="0"/>
      <p:bldP spid="52" grpId="0"/>
      <p:bldP spid="26" grpId="0"/>
      <p:bldP spid="55" grpId="0"/>
      <p:bldP spid="3"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85297B3-692A-466F-8861-400C528C7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9862" y="-7465"/>
            <a:ext cx="2500528" cy="6852982"/>
          </a:xfrm>
          <a:prstGeom prst="rect">
            <a:avLst/>
          </a:prstGeom>
        </p:spPr>
      </p:pic>
      <p:pic>
        <p:nvPicPr>
          <p:cNvPr id="18" name="Picture 17">
            <a:extLst>
              <a:ext uri="{FF2B5EF4-FFF2-40B4-BE49-F238E27FC236}">
                <a16:creationId xmlns:a16="http://schemas.microsoft.com/office/drawing/2014/main" id="{A4E31181-EAB0-4D98-ACB8-025A0AF9B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9"/>
            <a:ext cx="4309262" cy="6852981"/>
          </a:xfrm>
          <a:prstGeom prst="rect">
            <a:avLst/>
          </a:prstGeom>
        </p:spPr>
      </p:pic>
      <p:pic>
        <p:nvPicPr>
          <p:cNvPr id="19" name="Picture 18">
            <a:extLst>
              <a:ext uri="{FF2B5EF4-FFF2-40B4-BE49-F238E27FC236}">
                <a16:creationId xmlns:a16="http://schemas.microsoft.com/office/drawing/2014/main" id="{1A32687B-21B4-404A-8190-3461F30477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9261" y="219"/>
            <a:ext cx="2525691" cy="6852981"/>
          </a:xfrm>
          <a:prstGeom prst="rect">
            <a:avLst/>
          </a:prstGeom>
        </p:spPr>
      </p:pic>
      <p:pic>
        <p:nvPicPr>
          <p:cNvPr id="20" name="Picture 19">
            <a:extLst>
              <a:ext uri="{FF2B5EF4-FFF2-40B4-BE49-F238E27FC236}">
                <a16:creationId xmlns:a16="http://schemas.microsoft.com/office/drawing/2014/main" id="{4ED9950B-0D0B-4DA5-A477-562CCB274893}"/>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5858190" y="4627815"/>
            <a:ext cx="791256" cy="408545"/>
          </a:xfrm>
          <a:prstGeom prst="rect">
            <a:avLst/>
          </a:prstGeom>
        </p:spPr>
      </p:pic>
      <p:sp>
        <p:nvSpPr>
          <p:cNvPr id="21" name="TextBox 20">
            <a:extLst>
              <a:ext uri="{FF2B5EF4-FFF2-40B4-BE49-F238E27FC236}">
                <a16:creationId xmlns:a16="http://schemas.microsoft.com/office/drawing/2014/main" id="{A9F89F60-BE67-4F2C-8945-D59A747C42D4}"/>
              </a:ext>
            </a:extLst>
          </p:cNvPr>
          <p:cNvSpPr txBox="1"/>
          <p:nvPr/>
        </p:nvSpPr>
        <p:spPr>
          <a:xfrm>
            <a:off x="5601866" y="4642950"/>
            <a:ext cx="1107996"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1,650</a:t>
            </a:r>
          </a:p>
        </p:txBody>
      </p:sp>
      <p:pic>
        <p:nvPicPr>
          <p:cNvPr id="23" name="Picture 22">
            <a:extLst>
              <a:ext uri="{FF2B5EF4-FFF2-40B4-BE49-F238E27FC236}">
                <a16:creationId xmlns:a16="http://schemas.microsoft.com/office/drawing/2014/main" id="{D62A6BB4-97D1-4038-B369-CBC966C61C4F}"/>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5579084" y="2416413"/>
            <a:ext cx="1130778" cy="408545"/>
          </a:xfrm>
          <a:prstGeom prst="rect">
            <a:avLst/>
          </a:prstGeom>
        </p:spPr>
      </p:pic>
      <p:pic>
        <p:nvPicPr>
          <p:cNvPr id="24" name="Picture 23">
            <a:extLst>
              <a:ext uri="{FF2B5EF4-FFF2-40B4-BE49-F238E27FC236}">
                <a16:creationId xmlns:a16="http://schemas.microsoft.com/office/drawing/2014/main" id="{D3674BEF-1B4F-4EED-AB91-7785660E3945}"/>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4730514" y="3335892"/>
            <a:ext cx="791256" cy="408545"/>
          </a:xfrm>
          <a:prstGeom prst="rect">
            <a:avLst/>
          </a:prstGeom>
        </p:spPr>
      </p:pic>
      <p:pic>
        <p:nvPicPr>
          <p:cNvPr id="25" name="Picture 24">
            <a:extLst>
              <a:ext uri="{FF2B5EF4-FFF2-40B4-BE49-F238E27FC236}">
                <a16:creationId xmlns:a16="http://schemas.microsoft.com/office/drawing/2014/main" id="{237942B2-1DA8-4A89-AFE7-A5AE82E9D9A8}"/>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4730886" y="5737146"/>
            <a:ext cx="791256" cy="408545"/>
          </a:xfrm>
          <a:prstGeom prst="rect">
            <a:avLst/>
          </a:prstGeom>
        </p:spPr>
      </p:pic>
      <p:sp>
        <p:nvSpPr>
          <p:cNvPr id="22" name="TextBox 21">
            <a:extLst>
              <a:ext uri="{FF2B5EF4-FFF2-40B4-BE49-F238E27FC236}">
                <a16:creationId xmlns:a16="http://schemas.microsoft.com/office/drawing/2014/main" id="{521B194F-D3D8-4DF7-94B3-F7932C680EAD}"/>
              </a:ext>
            </a:extLst>
          </p:cNvPr>
          <p:cNvSpPr txBox="1"/>
          <p:nvPr/>
        </p:nvSpPr>
        <p:spPr>
          <a:xfrm>
            <a:off x="4486959" y="3335892"/>
            <a:ext cx="1346844"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$16.5B</a:t>
            </a:r>
          </a:p>
        </p:txBody>
      </p:sp>
      <p:pic>
        <p:nvPicPr>
          <p:cNvPr id="13" name="Picture 12">
            <a:extLst>
              <a:ext uri="{FF2B5EF4-FFF2-40B4-BE49-F238E27FC236}">
                <a16:creationId xmlns:a16="http://schemas.microsoft.com/office/drawing/2014/main" id="{0D92E8B4-CB75-4C17-946A-1722754A3996}"/>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1737107" y="3149681"/>
            <a:ext cx="886046" cy="427216"/>
          </a:xfrm>
          <a:prstGeom prst="rect">
            <a:avLst/>
          </a:prstGeom>
        </p:spPr>
      </p:pic>
      <p:pic>
        <p:nvPicPr>
          <p:cNvPr id="15" name="Picture 14">
            <a:extLst>
              <a:ext uri="{FF2B5EF4-FFF2-40B4-BE49-F238E27FC236}">
                <a16:creationId xmlns:a16="http://schemas.microsoft.com/office/drawing/2014/main" id="{D7A0AEE2-FE34-4F01-91BB-533B1323D043}"/>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2255145" y="5635668"/>
            <a:ext cx="1902643" cy="537860"/>
          </a:xfrm>
          <a:prstGeom prst="rect">
            <a:avLst/>
          </a:prstGeom>
        </p:spPr>
      </p:pic>
      <p:pic>
        <p:nvPicPr>
          <p:cNvPr id="17" name="Picture 16">
            <a:extLst>
              <a:ext uri="{FF2B5EF4-FFF2-40B4-BE49-F238E27FC236}">
                <a16:creationId xmlns:a16="http://schemas.microsoft.com/office/drawing/2014/main" id="{1B7887C2-B98D-4152-9872-9ECB36077E41}"/>
              </a:ext>
            </a:extLst>
          </p:cNvPr>
          <p:cNvPicPr>
            <a:picLocks noChangeAspect="1"/>
          </p:cNvPicPr>
          <p:nvPr/>
        </p:nvPicPr>
        <p:blipFill rotWithShape="1">
          <a:blip r:embed="rId4">
            <a:extLst>
              <a:ext uri="{28A0092B-C50C-407E-A947-70E740481C1C}">
                <a14:useLocalDpi xmlns:a14="http://schemas.microsoft.com/office/drawing/2010/main" val="0"/>
              </a:ext>
            </a:extLst>
          </a:blip>
          <a:srcRect l="45328" t="90307" r="51204"/>
          <a:stretch/>
        </p:blipFill>
        <p:spPr>
          <a:xfrm rot="16200000">
            <a:off x="768275" y="4953275"/>
            <a:ext cx="537860" cy="1902644"/>
          </a:xfrm>
          <a:prstGeom prst="rect">
            <a:avLst/>
          </a:prstGeom>
        </p:spPr>
      </p:pic>
      <p:pic>
        <p:nvPicPr>
          <p:cNvPr id="28" name="Picture 27">
            <a:extLst>
              <a:ext uri="{FF2B5EF4-FFF2-40B4-BE49-F238E27FC236}">
                <a16:creationId xmlns:a16="http://schemas.microsoft.com/office/drawing/2014/main" id="{F323B383-8D1F-4337-97BC-3BD5F885C689}"/>
              </a:ext>
            </a:extLst>
          </p:cNvPr>
          <p:cNvPicPr>
            <a:picLocks noChangeAspect="1"/>
          </p:cNvPicPr>
          <p:nvPr/>
        </p:nvPicPr>
        <p:blipFill rotWithShape="1">
          <a:blip r:embed="rId4">
            <a:extLst>
              <a:ext uri="{28A0092B-C50C-407E-A947-70E740481C1C}">
                <a14:useLocalDpi xmlns:a14="http://schemas.microsoft.com/office/drawing/2010/main" val="0"/>
              </a:ext>
            </a:extLst>
          </a:blip>
          <a:srcRect l="45328" t="90307" r="51204"/>
          <a:stretch/>
        </p:blipFill>
        <p:spPr>
          <a:xfrm rot="16200000">
            <a:off x="2937535" y="-17560"/>
            <a:ext cx="537860" cy="1902644"/>
          </a:xfrm>
          <a:prstGeom prst="rect">
            <a:avLst/>
          </a:prstGeom>
        </p:spPr>
      </p:pic>
      <p:pic>
        <p:nvPicPr>
          <p:cNvPr id="29" name="Picture 28">
            <a:extLst>
              <a:ext uri="{FF2B5EF4-FFF2-40B4-BE49-F238E27FC236}">
                <a16:creationId xmlns:a16="http://schemas.microsoft.com/office/drawing/2014/main" id="{8D6251E1-8E76-4DE8-9AC5-542A42BE3C43}"/>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7771112" y="4730408"/>
            <a:ext cx="1225541" cy="361507"/>
          </a:xfrm>
          <a:prstGeom prst="rect">
            <a:avLst/>
          </a:prstGeom>
        </p:spPr>
      </p:pic>
      <p:pic>
        <p:nvPicPr>
          <p:cNvPr id="30" name="Picture 29">
            <a:extLst>
              <a:ext uri="{FF2B5EF4-FFF2-40B4-BE49-F238E27FC236}">
                <a16:creationId xmlns:a16="http://schemas.microsoft.com/office/drawing/2014/main" id="{05C9306A-0C8F-46A8-A103-4E32C22B554D}"/>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36444" y="3940055"/>
            <a:ext cx="2275164" cy="361507"/>
          </a:xfrm>
          <a:prstGeom prst="rect">
            <a:avLst/>
          </a:prstGeom>
        </p:spPr>
      </p:pic>
      <p:pic>
        <p:nvPicPr>
          <p:cNvPr id="31" name="Picture 30">
            <a:extLst>
              <a:ext uri="{FF2B5EF4-FFF2-40B4-BE49-F238E27FC236}">
                <a16:creationId xmlns:a16="http://schemas.microsoft.com/office/drawing/2014/main" id="{D4CEEC58-D3CC-4D85-812E-9FEDE0D23883}"/>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36444" y="2716542"/>
            <a:ext cx="2275164" cy="304821"/>
          </a:xfrm>
          <a:prstGeom prst="rect">
            <a:avLst/>
          </a:prstGeom>
        </p:spPr>
      </p:pic>
      <p:pic>
        <p:nvPicPr>
          <p:cNvPr id="32" name="Picture 31">
            <a:extLst>
              <a:ext uri="{FF2B5EF4-FFF2-40B4-BE49-F238E27FC236}">
                <a16:creationId xmlns:a16="http://schemas.microsoft.com/office/drawing/2014/main" id="{9F6D889D-1EB7-45BF-A467-BEE5B9BE4336}"/>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37207" y="5745367"/>
            <a:ext cx="2275163" cy="798894"/>
          </a:xfrm>
          <a:prstGeom prst="rect">
            <a:avLst/>
          </a:prstGeom>
        </p:spPr>
      </p:pic>
      <p:pic>
        <p:nvPicPr>
          <p:cNvPr id="33" name="Picture 32">
            <a:extLst>
              <a:ext uri="{FF2B5EF4-FFF2-40B4-BE49-F238E27FC236}">
                <a16:creationId xmlns:a16="http://schemas.microsoft.com/office/drawing/2014/main" id="{E60C4698-9000-4B0B-9C06-6BE07FA224A0}"/>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59992" y="5949408"/>
            <a:ext cx="592938" cy="898179"/>
          </a:xfrm>
          <a:prstGeom prst="rect">
            <a:avLst/>
          </a:prstGeom>
        </p:spPr>
      </p:pic>
      <p:pic>
        <p:nvPicPr>
          <p:cNvPr id="34" name="Picture 33">
            <a:extLst>
              <a:ext uri="{FF2B5EF4-FFF2-40B4-BE49-F238E27FC236}">
                <a16:creationId xmlns:a16="http://schemas.microsoft.com/office/drawing/2014/main" id="{AC0B3FD9-1102-4655-B62C-439083B6B447}"/>
              </a:ext>
            </a:extLst>
          </p:cNvPr>
          <p:cNvPicPr>
            <a:picLocks noChangeAspect="1"/>
          </p:cNvPicPr>
          <p:nvPr/>
        </p:nvPicPr>
        <p:blipFill rotWithShape="1">
          <a:blip r:embed="rId3">
            <a:extLst>
              <a:ext uri="{28A0092B-C50C-407E-A947-70E740481C1C}">
                <a14:useLocalDpi xmlns:a14="http://schemas.microsoft.com/office/drawing/2010/main" val="0"/>
              </a:ext>
            </a:extLst>
          </a:blip>
          <a:srcRect l="66468" t="17213" r="5226" b="75546"/>
          <a:stretch/>
        </p:blipFill>
        <p:spPr>
          <a:xfrm>
            <a:off x="7099031" y="497881"/>
            <a:ext cx="1991062" cy="304821"/>
          </a:xfrm>
          <a:prstGeom prst="rect">
            <a:avLst/>
          </a:prstGeom>
        </p:spPr>
      </p:pic>
      <p:pic>
        <p:nvPicPr>
          <p:cNvPr id="35" name="Picture 34">
            <a:extLst>
              <a:ext uri="{FF2B5EF4-FFF2-40B4-BE49-F238E27FC236}">
                <a16:creationId xmlns:a16="http://schemas.microsoft.com/office/drawing/2014/main" id="{78454427-1594-46AA-B3FA-B985EB8FB318}"/>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1737107" y="3149681"/>
            <a:ext cx="886046" cy="427216"/>
          </a:xfrm>
          <a:prstGeom prst="rect">
            <a:avLst/>
          </a:prstGeom>
        </p:spPr>
      </p:pic>
      <p:sp>
        <p:nvSpPr>
          <p:cNvPr id="36" name="TextBox 35">
            <a:extLst>
              <a:ext uri="{FF2B5EF4-FFF2-40B4-BE49-F238E27FC236}">
                <a16:creationId xmlns:a16="http://schemas.microsoft.com/office/drawing/2014/main" id="{08E1A4A8-8F0A-4220-8532-2AE5CB588548}"/>
              </a:ext>
            </a:extLst>
          </p:cNvPr>
          <p:cNvSpPr txBox="1"/>
          <p:nvPr/>
        </p:nvSpPr>
        <p:spPr>
          <a:xfrm>
            <a:off x="1643915" y="3101679"/>
            <a:ext cx="1021433" cy="523220"/>
          </a:xfrm>
          <a:prstGeom prst="rect">
            <a:avLst/>
          </a:prstGeom>
          <a:noFill/>
        </p:spPr>
        <p:txBody>
          <a:bodyPr wrap="none" rtlCol="0">
            <a:spAutoFit/>
          </a:bodyPr>
          <a:lstStyle/>
          <a:p>
            <a:pPr algn="ctr"/>
            <a:r>
              <a:rPr lang="en-US" sz="2800" b="1" dirty="0">
                <a:solidFill>
                  <a:schemeClr val="bg1"/>
                </a:solidFill>
                <a:latin typeface="Arial Black" panose="020B0A04020102020204" pitchFamily="34" charset="0"/>
              </a:rPr>
              <a:t>10%</a:t>
            </a:r>
          </a:p>
        </p:txBody>
      </p:sp>
      <p:sp>
        <p:nvSpPr>
          <p:cNvPr id="42" name="TextBox 41">
            <a:extLst>
              <a:ext uri="{FF2B5EF4-FFF2-40B4-BE49-F238E27FC236}">
                <a16:creationId xmlns:a16="http://schemas.microsoft.com/office/drawing/2014/main" id="{FA55CE02-3DC7-498B-88F2-24A891F949A7}"/>
              </a:ext>
            </a:extLst>
          </p:cNvPr>
          <p:cNvSpPr txBox="1"/>
          <p:nvPr/>
        </p:nvSpPr>
        <p:spPr>
          <a:xfrm>
            <a:off x="7711706" y="4658275"/>
            <a:ext cx="1313180" cy="461665"/>
          </a:xfrm>
          <a:prstGeom prst="rect">
            <a:avLst/>
          </a:prstGeom>
          <a:noFill/>
        </p:spPr>
        <p:txBody>
          <a:bodyPr wrap="none" rtlCol="0">
            <a:spAutoFit/>
          </a:bodyPr>
          <a:lstStyle/>
          <a:p>
            <a:r>
              <a:rPr lang="en-US" sz="2400" b="1" dirty="0">
                <a:solidFill>
                  <a:schemeClr val="bg1"/>
                </a:solidFill>
                <a:latin typeface="Arial Black" panose="020B0A04020102020204" pitchFamily="34" charset="0"/>
              </a:rPr>
              <a:t>10,972</a:t>
            </a:r>
          </a:p>
        </p:txBody>
      </p:sp>
      <p:pic>
        <p:nvPicPr>
          <p:cNvPr id="51" name="Picture 2" descr="Image result for tree icon green brown">
            <a:extLst>
              <a:ext uri="{FF2B5EF4-FFF2-40B4-BE49-F238E27FC236}">
                <a16:creationId xmlns:a16="http://schemas.microsoft.com/office/drawing/2014/main" id="{48E8FB22-4161-4A4E-B1C5-E77617F644F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3362" t="8289" r="12378" b="10596"/>
          <a:stretch/>
        </p:blipFill>
        <p:spPr bwMode="auto">
          <a:xfrm>
            <a:off x="6811776" y="5776276"/>
            <a:ext cx="815490" cy="9649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3F2FC8D5-3398-4460-98E1-8E80EA93C2B6}"/>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125089" y="700649"/>
            <a:ext cx="1902643" cy="499984"/>
          </a:xfrm>
          <a:prstGeom prst="rect">
            <a:avLst/>
          </a:prstGeom>
        </p:spPr>
      </p:pic>
      <p:sp>
        <p:nvSpPr>
          <p:cNvPr id="54" name="TextBox 53">
            <a:extLst>
              <a:ext uri="{FF2B5EF4-FFF2-40B4-BE49-F238E27FC236}">
                <a16:creationId xmlns:a16="http://schemas.microsoft.com/office/drawing/2014/main" id="{3F5B4B9A-9B25-4037-AD28-48F45008EF86}"/>
              </a:ext>
            </a:extLst>
          </p:cNvPr>
          <p:cNvSpPr txBox="1"/>
          <p:nvPr/>
        </p:nvSpPr>
        <p:spPr>
          <a:xfrm>
            <a:off x="58342" y="732110"/>
            <a:ext cx="2036135"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$1.1 BILLION</a:t>
            </a:r>
          </a:p>
        </p:txBody>
      </p:sp>
      <p:sp>
        <p:nvSpPr>
          <p:cNvPr id="55" name="TextBox 54">
            <a:extLst>
              <a:ext uri="{FF2B5EF4-FFF2-40B4-BE49-F238E27FC236}">
                <a16:creationId xmlns:a16="http://schemas.microsoft.com/office/drawing/2014/main" id="{3335B319-0DDE-4B85-B100-8A9790139F85}"/>
              </a:ext>
            </a:extLst>
          </p:cNvPr>
          <p:cNvSpPr txBox="1"/>
          <p:nvPr/>
        </p:nvSpPr>
        <p:spPr>
          <a:xfrm>
            <a:off x="7048189" y="508348"/>
            <a:ext cx="2079415"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43.7 MILLION</a:t>
            </a:r>
          </a:p>
        </p:txBody>
      </p:sp>
      <p:sp>
        <p:nvSpPr>
          <p:cNvPr id="56" name="TextBox 55">
            <a:extLst>
              <a:ext uri="{FF2B5EF4-FFF2-40B4-BE49-F238E27FC236}">
                <a16:creationId xmlns:a16="http://schemas.microsoft.com/office/drawing/2014/main" id="{ECEED3C9-1B53-4CC5-A5F3-74F2DB11092F}"/>
              </a:ext>
            </a:extLst>
          </p:cNvPr>
          <p:cNvSpPr txBox="1"/>
          <p:nvPr/>
        </p:nvSpPr>
        <p:spPr>
          <a:xfrm>
            <a:off x="6992031" y="3937024"/>
            <a:ext cx="2032929" cy="430887"/>
          </a:xfrm>
          <a:prstGeom prst="rect">
            <a:avLst/>
          </a:prstGeom>
          <a:noFill/>
        </p:spPr>
        <p:txBody>
          <a:bodyPr wrap="none" rtlCol="0">
            <a:spAutoFit/>
          </a:bodyPr>
          <a:lstStyle/>
          <a:p>
            <a:r>
              <a:rPr lang="en-US" sz="2200" b="1" dirty="0">
                <a:solidFill>
                  <a:schemeClr val="bg1"/>
                </a:solidFill>
                <a:latin typeface="Arial Black" panose="020B0A04020102020204" pitchFamily="34" charset="0"/>
              </a:rPr>
              <a:t>4.9 BILLION</a:t>
            </a:r>
          </a:p>
        </p:txBody>
      </p:sp>
      <p:sp>
        <p:nvSpPr>
          <p:cNvPr id="57" name="TextBox 56">
            <a:extLst>
              <a:ext uri="{FF2B5EF4-FFF2-40B4-BE49-F238E27FC236}">
                <a16:creationId xmlns:a16="http://schemas.microsoft.com/office/drawing/2014/main" id="{96A7FF9D-DA94-430B-8929-FB24B27C6F97}"/>
              </a:ext>
            </a:extLst>
          </p:cNvPr>
          <p:cNvSpPr txBox="1"/>
          <p:nvPr/>
        </p:nvSpPr>
        <p:spPr>
          <a:xfrm>
            <a:off x="7015666" y="2638055"/>
            <a:ext cx="2079415" cy="430887"/>
          </a:xfrm>
          <a:prstGeom prst="rect">
            <a:avLst/>
          </a:prstGeom>
          <a:noFill/>
        </p:spPr>
        <p:txBody>
          <a:bodyPr wrap="none" rtlCol="0">
            <a:spAutoFit/>
          </a:bodyPr>
          <a:lstStyle/>
          <a:p>
            <a:r>
              <a:rPr lang="en-US" sz="2200" b="1" dirty="0">
                <a:solidFill>
                  <a:schemeClr val="bg1"/>
                </a:solidFill>
                <a:latin typeface="Arial Black" panose="020B0A04020102020204" pitchFamily="34" charset="0"/>
              </a:rPr>
              <a:t>9.3 MILLION</a:t>
            </a:r>
          </a:p>
        </p:txBody>
      </p:sp>
      <p:sp>
        <p:nvSpPr>
          <p:cNvPr id="58" name="TextBox 57">
            <a:extLst>
              <a:ext uri="{FF2B5EF4-FFF2-40B4-BE49-F238E27FC236}">
                <a16:creationId xmlns:a16="http://schemas.microsoft.com/office/drawing/2014/main" id="{8D0B14F2-63E4-40C3-ADA3-0F69760FB4AF}"/>
              </a:ext>
            </a:extLst>
          </p:cNvPr>
          <p:cNvSpPr txBox="1"/>
          <p:nvPr/>
        </p:nvSpPr>
        <p:spPr>
          <a:xfrm>
            <a:off x="7251102" y="6132991"/>
            <a:ext cx="1984839" cy="430887"/>
          </a:xfrm>
          <a:prstGeom prst="rect">
            <a:avLst/>
          </a:prstGeom>
          <a:noFill/>
        </p:spPr>
        <p:txBody>
          <a:bodyPr wrap="none" rtlCol="0">
            <a:spAutoFit/>
          </a:bodyPr>
          <a:lstStyle/>
          <a:p>
            <a:r>
              <a:rPr lang="en-US" sz="2200" b="1" dirty="0">
                <a:solidFill>
                  <a:schemeClr val="bg1"/>
                </a:solidFill>
                <a:latin typeface="Arial Black" panose="020B0A04020102020204" pitchFamily="34" charset="0"/>
              </a:rPr>
              <a:t>51 MILLION</a:t>
            </a:r>
          </a:p>
        </p:txBody>
      </p:sp>
      <p:sp>
        <p:nvSpPr>
          <p:cNvPr id="59" name="TextBox 58">
            <a:extLst>
              <a:ext uri="{FF2B5EF4-FFF2-40B4-BE49-F238E27FC236}">
                <a16:creationId xmlns:a16="http://schemas.microsoft.com/office/drawing/2014/main" id="{3B9108E0-40D7-46B2-B612-002F34E0BE61}"/>
              </a:ext>
            </a:extLst>
          </p:cNvPr>
          <p:cNvSpPr txBox="1"/>
          <p:nvPr/>
        </p:nvSpPr>
        <p:spPr>
          <a:xfrm>
            <a:off x="5437381" y="2432700"/>
            <a:ext cx="1313180"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79,749</a:t>
            </a:r>
          </a:p>
        </p:txBody>
      </p:sp>
      <p:sp>
        <p:nvSpPr>
          <p:cNvPr id="61" name="TextBox 60">
            <a:extLst>
              <a:ext uri="{FF2B5EF4-FFF2-40B4-BE49-F238E27FC236}">
                <a16:creationId xmlns:a16="http://schemas.microsoft.com/office/drawing/2014/main" id="{A7D10E20-972B-4885-A2F4-6A80AE58DF9F}"/>
              </a:ext>
            </a:extLst>
          </p:cNvPr>
          <p:cNvSpPr txBox="1"/>
          <p:nvPr/>
        </p:nvSpPr>
        <p:spPr>
          <a:xfrm>
            <a:off x="2192499" y="732110"/>
            <a:ext cx="2036135"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$1.0 BILLION</a:t>
            </a:r>
          </a:p>
        </p:txBody>
      </p:sp>
      <p:sp>
        <p:nvSpPr>
          <p:cNvPr id="62" name="TextBox 61">
            <a:extLst>
              <a:ext uri="{FF2B5EF4-FFF2-40B4-BE49-F238E27FC236}">
                <a16:creationId xmlns:a16="http://schemas.microsoft.com/office/drawing/2014/main" id="{C20B7298-2350-413A-9DF5-668BE3E13709}"/>
              </a:ext>
            </a:extLst>
          </p:cNvPr>
          <p:cNvSpPr txBox="1"/>
          <p:nvPr/>
        </p:nvSpPr>
        <p:spPr>
          <a:xfrm>
            <a:off x="0" y="5778939"/>
            <a:ext cx="2165978"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$257 MILLION</a:t>
            </a:r>
          </a:p>
        </p:txBody>
      </p:sp>
      <p:pic>
        <p:nvPicPr>
          <p:cNvPr id="63" name="Picture 62">
            <a:extLst>
              <a:ext uri="{FF2B5EF4-FFF2-40B4-BE49-F238E27FC236}">
                <a16:creationId xmlns:a16="http://schemas.microsoft.com/office/drawing/2014/main" id="{959076F5-8F04-488F-BA58-47FC0A531DA3}"/>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2310342" y="5677509"/>
            <a:ext cx="1902643" cy="499984"/>
          </a:xfrm>
          <a:prstGeom prst="rect">
            <a:avLst/>
          </a:prstGeom>
        </p:spPr>
      </p:pic>
      <p:sp>
        <p:nvSpPr>
          <p:cNvPr id="64" name="TextBox 63">
            <a:extLst>
              <a:ext uri="{FF2B5EF4-FFF2-40B4-BE49-F238E27FC236}">
                <a16:creationId xmlns:a16="http://schemas.microsoft.com/office/drawing/2014/main" id="{617F0F65-6157-4857-8859-E6E4BF99F6D5}"/>
              </a:ext>
            </a:extLst>
          </p:cNvPr>
          <p:cNvSpPr txBox="1"/>
          <p:nvPr/>
        </p:nvSpPr>
        <p:spPr>
          <a:xfrm>
            <a:off x="2205378" y="5773417"/>
            <a:ext cx="2036135"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$6.0 BILLION</a:t>
            </a:r>
          </a:p>
        </p:txBody>
      </p:sp>
      <p:pic>
        <p:nvPicPr>
          <p:cNvPr id="65" name="Picture 64">
            <a:extLst>
              <a:ext uri="{FF2B5EF4-FFF2-40B4-BE49-F238E27FC236}">
                <a16:creationId xmlns:a16="http://schemas.microsoft.com/office/drawing/2014/main" id="{47D19119-87BF-4611-A87B-F90D8AD91374}"/>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5756439" y="5797445"/>
            <a:ext cx="791256" cy="914032"/>
          </a:xfrm>
          <a:prstGeom prst="rect">
            <a:avLst/>
          </a:prstGeom>
        </p:spPr>
      </p:pic>
      <p:pic>
        <p:nvPicPr>
          <p:cNvPr id="66" name="Picture 65">
            <a:extLst>
              <a:ext uri="{FF2B5EF4-FFF2-40B4-BE49-F238E27FC236}">
                <a16:creationId xmlns:a16="http://schemas.microsoft.com/office/drawing/2014/main" id="{C66859BF-C45A-4A72-979E-4255E38F2F89}"/>
              </a:ext>
            </a:extLst>
          </p:cNvPr>
          <p:cNvPicPr>
            <a:picLocks noChangeAspect="1"/>
          </p:cNvPicPr>
          <p:nvPr/>
        </p:nvPicPr>
        <p:blipFill rotWithShape="1">
          <a:blip r:embed="rId5">
            <a:extLst>
              <a:ext uri="{28A0092B-C50C-407E-A947-70E740481C1C}">
                <a14:useLocalDpi xmlns:a14="http://schemas.microsoft.com/office/drawing/2010/main" val="0"/>
              </a:ext>
            </a:extLst>
          </a:blip>
          <a:srcRect l="54105" t="83365" r="3868" b="1079"/>
          <a:stretch/>
        </p:blipFill>
        <p:spPr>
          <a:xfrm>
            <a:off x="5913251" y="5935489"/>
            <a:ext cx="910083" cy="914032"/>
          </a:xfrm>
          <a:prstGeom prst="rect">
            <a:avLst/>
          </a:prstGeom>
        </p:spPr>
      </p:pic>
      <p:sp>
        <p:nvSpPr>
          <p:cNvPr id="67" name="TextBox 66">
            <a:extLst>
              <a:ext uri="{FF2B5EF4-FFF2-40B4-BE49-F238E27FC236}">
                <a16:creationId xmlns:a16="http://schemas.microsoft.com/office/drawing/2014/main" id="{D727D959-846B-48B3-8098-9AC7F1F297BE}"/>
              </a:ext>
            </a:extLst>
          </p:cNvPr>
          <p:cNvSpPr txBox="1"/>
          <p:nvPr/>
        </p:nvSpPr>
        <p:spPr>
          <a:xfrm>
            <a:off x="4402310" y="5714578"/>
            <a:ext cx="2036135" cy="400110"/>
          </a:xfrm>
          <a:prstGeom prst="rect">
            <a:avLst/>
          </a:prstGeom>
          <a:noFill/>
        </p:spPr>
        <p:txBody>
          <a:bodyPr wrap="none" rtlCol="0">
            <a:spAutoFit/>
          </a:bodyPr>
          <a:lstStyle/>
          <a:p>
            <a:r>
              <a:rPr lang="en-US" sz="2000" b="1" dirty="0">
                <a:solidFill>
                  <a:srgbClr val="28AACE"/>
                </a:solidFill>
                <a:latin typeface="Arial Black" panose="020B0A04020102020204" pitchFamily="34" charset="0"/>
              </a:rPr>
              <a:t>$8.3 BILLION</a:t>
            </a:r>
          </a:p>
        </p:txBody>
      </p:sp>
      <p:pic>
        <p:nvPicPr>
          <p:cNvPr id="68" name="Picture 67">
            <a:extLst>
              <a:ext uri="{FF2B5EF4-FFF2-40B4-BE49-F238E27FC236}">
                <a16:creationId xmlns:a16="http://schemas.microsoft.com/office/drawing/2014/main" id="{EE3CAB3F-F08E-4413-A90B-1A7373458A17}"/>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4489088" y="6114690"/>
            <a:ext cx="1386528" cy="616479"/>
          </a:xfrm>
          <a:prstGeom prst="rect">
            <a:avLst/>
          </a:prstGeom>
        </p:spPr>
      </p:pic>
      <p:sp>
        <p:nvSpPr>
          <p:cNvPr id="69" name="TextBox 68">
            <a:extLst>
              <a:ext uri="{FF2B5EF4-FFF2-40B4-BE49-F238E27FC236}">
                <a16:creationId xmlns:a16="http://schemas.microsoft.com/office/drawing/2014/main" id="{834F00FD-9FC4-49E6-A945-F9ED10F5B7F7}"/>
              </a:ext>
            </a:extLst>
          </p:cNvPr>
          <p:cNvSpPr txBox="1"/>
          <p:nvPr/>
        </p:nvSpPr>
        <p:spPr>
          <a:xfrm>
            <a:off x="4793658" y="6115506"/>
            <a:ext cx="960526" cy="553998"/>
          </a:xfrm>
          <a:prstGeom prst="rect">
            <a:avLst/>
          </a:prstGeom>
          <a:noFill/>
        </p:spPr>
        <p:txBody>
          <a:bodyPr wrap="square" rtlCol="0">
            <a:spAutoFit/>
          </a:bodyPr>
          <a:lstStyle/>
          <a:p>
            <a:pPr algn="ctr"/>
            <a:r>
              <a:rPr lang="en-US" sz="1000" b="1" dirty="0">
                <a:solidFill>
                  <a:srgbClr val="41719C"/>
                </a:solidFill>
                <a:latin typeface="Arial" panose="020B0604020202020204" pitchFamily="34" charset="0"/>
                <a:cs typeface="Arial" panose="020B0604020202020204" pitchFamily="34" charset="0"/>
              </a:rPr>
              <a:t>STATEWIDE ENERGY SAVINGS</a:t>
            </a:r>
          </a:p>
        </p:txBody>
      </p:sp>
      <p:sp>
        <p:nvSpPr>
          <p:cNvPr id="41" name="Rectangle: Rounded Corners 40">
            <a:extLst>
              <a:ext uri="{FF2B5EF4-FFF2-40B4-BE49-F238E27FC236}">
                <a16:creationId xmlns:a16="http://schemas.microsoft.com/office/drawing/2014/main" id="{05B711C3-5D72-4072-B743-754399F60205}"/>
              </a:ext>
            </a:extLst>
          </p:cNvPr>
          <p:cNvSpPr/>
          <p:nvPr/>
        </p:nvSpPr>
        <p:spPr>
          <a:xfrm>
            <a:off x="2139467" y="-1"/>
            <a:ext cx="2163723" cy="12422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Rounded Corners 42">
            <a:extLst>
              <a:ext uri="{FF2B5EF4-FFF2-40B4-BE49-F238E27FC236}">
                <a16:creationId xmlns:a16="http://schemas.microsoft.com/office/drawing/2014/main" id="{03EC294D-6CCD-45D6-8A05-305D1C3A48FE}"/>
              </a:ext>
            </a:extLst>
          </p:cNvPr>
          <p:cNvSpPr/>
          <p:nvPr/>
        </p:nvSpPr>
        <p:spPr>
          <a:xfrm>
            <a:off x="2196" y="5626030"/>
            <a:ext cx="2107299" cy="12422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544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par>
                                <p:cTn id="38" presetID="10" presetClass="entr" presetSubtype="0" fill="hold"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500"/>
                                        <p:tgtEl>
                                          <p:spTgt spid="59"/>
                                        </p:tgtEl>
                                      </p:cBhvr>
                                    </p:animEffect>
                                  </p:childTnLst>
                                </p:cTn>
                              </p:par>
                              <p:par>
                                <p:cTn id="70" presetID="10" presetClass="entr" presetSubtype="0"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par>
                                <p:cTn id="73" presetID="10" presetClass="entr" presetSubtype="0"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500"/>
                                        <p:tgtEl>
                                          <p:spTgt spid="6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fade">
                                      <p:cBhvr>
                                        <p:cTn id="78" dur="500"/>
                                        <p:tgtEl>
                                          <p:spTgt spid="67"/>
                                        </p:tgtEl>
                                      </p:cBhvr>
                                    </p:animEffect>
                                  </p:childTnLst>
                                </p:cTn>
                              </p:par>
                              <p:par>
                                <p:cTn id="79" presetID="10" presetClass="entr" presetSubtype="0"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500"/>
                                        <p:tgtEl>
                                          <p:spTgt spid="6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par>
                                <p:cTn id="90" presetID="10" presetClass="entr" presetSubtype="0" fill="hold"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par>
                                <p:cTn id="93" presetID="10" presetClass="entr" presetSubtype="0"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par>
                                <p:cTn id="96" presetID="10" presetClass="entr" presetSubtype="0"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par>
                                <p:cTn id="99" presetID="10"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par>
                                <p:cTn id="102" presetID="10" presetClass="entr" presetSubtype="0" fill="hold"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par>
                                <p:cTn id="105" presetID="10" presetClass="entr" presetSubtype="0" fill="hold"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par>
                                <p:cTn id="111" presetID="10" presetClass="entr" presetSubtype="0" fill="hold" nodeType="with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fade">
                                      <p:cBhvr>
                                        <p:cTn id="113" dur="500"/>
                                        <p:tgtEl>
                                          <p:spTgt spid="5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5"/>
                                        </p:tgtEl>
                                        <p:attrNameLst>
                                          <p:attrName>style.visibility</p:attrName>
                                        </p:attrNameLst>
                                      </p:cBhvr>
                                      <p:to>
                                        <p:strVal val="visible"/>
                                      </p:to>
                                    </p:set>
                                    <p:animEffect transition="in" filter="fade">
                                      <p:cBhvr>
                                        <p:cTn id="116" dur="500"/>
                                        <p:tgtEl>
                                          <p:spTgt spid="5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fade">
                                      <p:cBhvr>
                                        <p:cTn id="119" dur="500"/>
                                        <p:tgtEl>
                                          <p:spTgt spid="56"/>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fade">
                                      <p:cBhvr>
                                        <p:cTn id="125" dur="500"/>
                                        <p:tgtEl>
                                          <p:spTgt spid="58"/>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41"/>
                                        </p:tgtEl>
                                        <p:attrNameLst>
                                          <p:attrName>style.visibility</p:attrName>
                                        </p:attrNameLst>
                                      </p:cBhvr>
                                      <p:to>
                                        <p:strVal val="visible"/>
                                      </p:to>
                                    </p:set>
                                    <p:animEffect transition="in" filter="fade">
                                      <p:cBhvr>
                                        <p:cTn id="130" dur="500"/>
                                        <p:tgtEl>
                                          <p:spTgt spid="41"/>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6" grpId="0"/>
      <p:bldP spid="42" grpId="0"/>
      <p:bldP spid="54" grpId="0"/>
      <p:bldP spid="55" grpId="0"/>
      <p:bldP spid="56" grpId="0"/>
      <p:bldP spid="57" grpId="0"/>
      <p:bldP spid="58" grpId="0"/>
      <p:bldP spid="59" grpId="0"/>
      <p:bldP spid="61" grpId="0"/>
      <p:bldP spid="62" grpId="0"/>
      <p:bldP spid="64" grpId="0"/>
      <p:bldP spid="67" grpId="0"/>
      <p:bldP spid="69" grpId="0"/>
      <p:bldP spid="41"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85297B3-692A-466F-8861-400C528C7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612" y="-7571"/>
            <a:ext cx="2500528" cy="6852982"/>
          </a:xfrm>
          <a:prstGeom prst="rect">
            <a:avLst/>
          </a:prstGeom>
        </p:spPr>
      </p:pic>
      <p:pic>
        <p:nvPicPr>
          <p:cNvPr id="18" name="Picture 17">
            <a:extLst>
              <a:ext uri="{FF2B5EF4-FFF2-40B4-BE49-F238E27FC236}">
                <a16:creationId xmlns:a16="http://schemas.microsoft.com/office/drawing/2014/main" id="{A4E31181-EAB0-4D98-ACB8-025A0AF9B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10"/>
            <a:ext cx="4309262" cy="6852981"/>
          </a:xfrm>
          <a:prstGeom prst="rect">
            <a:avLst/>
          </a:prstGeom>
        </p:spPr>
      </p:pic>
      <p:pic>
        <p:nvPicPr>
          <p:cNvPr id="19" name="Picture 18">
            <a:extLst>
              <a:ext uri="{FF2B5EF4-FFF2-40B4-BE49-F238E27FC236}">
                <a16:creationId xmlns:a16="http://schemas.microsoft.com/office/drawing/2014/main" id="{1A32687B-21B4-404A-8190-3461F30477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009" y="-12589"/>
            <a:ext cx="2525691" cy="6852981"/>
          </a:xfrm>
          <a:prstGeom prst="rect">
            <a:avLst/>
          </a:prstGeom>
        </p:spPr>
      </p:pic>
      <p:pic>
        <p:nvPicPr>
          <p:cNvPr id="20" name="Picture 19">
            <a:extLst>
              <a:ext uri="{FF2B5EF4-FFF2-40B4-BE49-F238E27FC236}">
                <a16:creationId xmlns:a16="http://schemas.microsoft.com/office/drawing/2014/main" id="{4ED9950B-0D0B-4DA5-A477-562CCB274893}"/>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5844940" y="4615009"/>
            <a:ext cx="791256" cy="408545"/>
          </a:xfrm>
          <a:prstGeom prst="rect">
            <a:avLst/>
          </a:prstGeom>
        </p:spPr>
      </p:pic>
      <p:sp>
        <p:nvSpPr>
          <p:cNvPr id="21" name="TextBox 20">
            <a:extLst>
              <a:ext uri="{FF2B5EF4-FFF2-40B4-BE49-F238E27FC236}">
                <a16:creationId xmlns:a16="http://schemas.microsoft.com/office/drawing/2014/main" id="{A9F89F60-BE67-4F2C-8945-D59A747C42D4}"/>
              </a:ext>
            </a:extLst>
          </p:cNvPr>
          <p:cNvSpPr txBox="1"/>
          <p:nvPr/>
        </p:nvSpPr>
        <p:spPr>
          <a:xfrm>
            <a:off x="5588616" y="4630144"/>
            <a:ext cx="1107996"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1,750</a:t>
            </a:r>
          </a:p>
        </p:txBody>
      </p:sp>
      <p:pic>
        <p:nvPicPr>
          <p:cNvPr id="23" name="Picture 22">
            <a:extLst>
              <a:ext uri="{FF2B5EF4-FFF2-40B4-BE49-F238E27FC236}">
                <a16:creationId xmlns:a16="http://schemas.microsoft.com/office/drawing/2014/main" id="{D62A6BB4-97D1-4038-B369-CBC966C61C4F}"/>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5565834" y="2403607"/>
            <a:ext cx="1130778" cy="408545"/>
          </a:xfrm>
          <a:prstGeom prst="rect">
            <a:avLst/>
          </a:prstGeom>
        </p:spPr>
      </p:pic>
      <p:pic>
        <p:nvPicPr>
          <p:cNvPr id="24" name="Picture 23">
            <a:extLst>
              <a:ext uri="{FF2B5EF4-FFF2-40B4-BE49-F238E27FC236}">
                <a16:creationId xmlns:a16="http://schemas.microsoft.com/office/drawing/2014/main" id="{D3674BEF-1B4F-4EED-AB91-7785660E3945}"/>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4717264" y="3323086"/>
            <a:ext cx="791256" cy="408545"/>
          </a:xfrm>
          <a:prstGeom prst="rect">
            <a:avLst/>
          </a:prstGeom>
        </p:spPr>
      </p:pic>
      <p:pic>
        <p:nvPicPr>
          <p:cNvPr id="25" name="Picture 24">
            <a:extLst>
              <a:ext uri="{FF2B5EF4-FFF2-40B4-BE49-F238E27FC236}">
                <a16:creationId xmlns:a16="http://schemas.microsoft.com/office/drawing/2014/main" id="{237942B2-1DA8-4A89-AFE7-A5AE82E9D9A8}"/>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4717636" y="5724340"/>
            <a:ext cx="791256" cy="408545"/>
          </a:xfrm>
          <a:prstGeom prst="rect">
            <a:avLst/>
          </a:prstGeom>
        </p:spPr>
      </p:pic>
      <p:sp>
        <p:nvSpPr>
          <p:cNvPr id="22" name="TextBox 21">
            <a:extLst>
              <a:ext uri="{FF2B5EF4-FFF2-40B4-BE49-F238E27FC236}">
                <a16:creationId xmlns:a16="http://schemas.microsoft.com/office/drawing/2014/main" id="{521B194F-D3D8-4DF7-94B3-F7932C680EAD}"/>
              </a:ext>
            </a:extLst>
          </p:cNvPr>
          <p:cNvSpPr txBox="1"/>
          <p:nvPr/>
        </p:nvSpPr>
        <p:spPr>
          <a:xfrm>
            <a:off x="4439470" y="3339219"/>
            <a:ext cx="1346844"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$17.5B</a:t>
            </a:r>
          </a:p>
        </p:txBody>
      </p:sp>
      <p:pic>
        <p:nvPicPr>
          <p:cNvPr id="29" name="Picture 28">
            <a:extLst>
              <a:ext uri="{FF2B5EF4-FFF2-40B4-BE49-F238E27FC236}">
                <a16:creationId xmlns:a16="http://schemas.microsoft.com/office/drawing/2014/main" id="{7C59FC30-7A13-4CE9-9464-54EE0A207DCD}"/>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1737107" y="3154372"/>
            <a:ext cx="886046" cy="427216"/>
          </a:xfrm>
          <a:prstGeom prst="rect">
            <a:avLst/>
          </a:prstGeom>
        </p:spPr>
      </p:pic>
      <p:sp>
        <p:nvSpPr>
          <p:cNvPr id="28" name="TextBox 27">
            <a:extLst>
              <a:ext uri="{FF2B5EF4-FFF2-40B4-BE49-F238E27FC236}">
                <a16:creationId xmlns:a16="http://schemas.microsoft.com/office/drawing/2014/main" id="{C50E0D5B-AEAF-4D41-BE61-1E7006FF9D01}"/>
              </a:ext>
            </a:extLst>
          </p:cNvPr>
          <p:cNvSpPr txBox="1"/>
          <p:nvPr/>
        </p:nvSpPr>
        <p:spPr>
          <a:xfrm>
            <a:off x="1489877" y="3106370"/>
            <a:ext cx="1380506" cy="523220"/>
          </a:xfrm>
          <a:prstGeom prst="rect">
            <a:avLst/>
          </a:prstGeom>
          <a:noFill/>
        </p:spPr>
        <p:txBody>
          <a:bodyPr wrap="none" rtlCol="0">
            <a:spAutoFit/>
          </a:bodyPr>
          <a:lstStyle/>
          <a:p>
            <a:r>
              <a:rPr lang="en-US" sz="2800" b="1" dirty="0">
                <a:solidFill>
                  <a:schemeClr val="bg1"/>
                </a:solidFill>
                <a:latin typeface="Arial Black" panose="020B0A04020102020204" pitchFamily="34" charset="0"/>
              </a:rPr>
              <a:t>16.8%</a:t>
            </a:r>
          </a:p>
        </p:txBody>
      </p:sp>
      <p:pic>
        <p:nvPicPr>
          <p:cNvPr id="31" name="Picture 30">
            <a:extLst>
              <a:ext uri="{FF2B5EF4-FFF2-40B4-BE49-F238E27FC236}">
                <a16:creationId xmlns:a16="http://schemas.microsoft.com/office/drawing/2014/main" id="{A34D5CC5-5177-44D4-8166-2E94A288E2F4}"/>
              </a:ext>
            </a:extLst>
          </p:cNvPr>
          <p:cNvPicPr>
            <a:picLocks noChangeAspect="1"/>
          </p:cNvPicPr>
          <p:nvPr/>
        </p:nvPicPr>
        <p:blipFill rotWithShape="1">
          <a:blip r:embed="rId3">
            <a:extLst>
              <a:ext uri="{28A0092B-C50C-407E-A947-70E740481C1C}">
                <a14:useLocalDpi xmlns:a14="http://schemas.microsoft.com/office/drawing/2010/main" val="0"/>
              </a:ext>
            </a:extLst>
          </a:blip>
          <a:srcRect l="66468" t="17213" r="5226" b="75546"/>
          <a:stretch/>
        </p:blipFill>
        <p:spPr>
          <a:xfrm>
            <a:off x="7085781" y="497775"/>
            <a:ext cx="1991062" cy="304821"/>
          </a:xfrm>
          <a:prstGeom prst="rect">
            <a:avLst/>
          </a:prstGeom>
        </p:spPr>
      </p:pic>
      <p:pic>
        <p:nvPicPr>
          <p:cNvPr id="34" name="Picture 33">
            <a:extLst>
              <a:ext uri="{FF2B5EF4-FFF2-40B4-BE49-F238E27FC236}">
                <a16:creationId xmlns:a16="http://schemas.microsoft.com/office/drawing/2014/main" id="{CE7A51D7-309C-463F-B3F4-9910866DBEAD}"/>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125089" y="705340"/>
            <a:ext cx="1902643" cy="499984"/>
          </a:xfrm>
          <a:prstGeom prst="rect">
            <a:avLst/>
          </a:prstGeom>
        </p:spPr>
      </p:pic>
      <p:sp>
        <p:nvSpPr>
          <p:cNvPr id="35" name="TextBox 34">
            <a:extLst>
              <a:ext uri="{FF2B5EF4-FFF2-40B4-BE49-F238E27FC236}">
                <a16:creationId xmlns:a16="http://schemas.microsoft.com/office/drawing/2014/main" id="{3D3A0490-578E-4669-A6C9-10F880B8AD0F}"/>
              </a:ext>
            </a:extLst>
          </p:cNvPr>
          <p:cNvSpPr txBox="1"/>
          <p:nvPr/>
        </p:nvSpPr>
        <p:spPr>
          <a:xfrm>
            <a:off x="34301" y="715757"/>
            <a:ext cx="2036135"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$1.8 BILLION</a:t>
            </a:r>
          </a:p>
        </p:txBody>
      </p:sp>
      <p:sp>
        <p:nvSpPr>
          <p:cNvPr id="36" name="TextBox 35">
            <a:extLst>
              <a:ext uri="{FF2B5EF4-FFF2-40B4-BE49-F238E27FC236}">
                <a16:creationId xmlns:a16="http://schemas.microsoft.com/office/drawing/2014/main" id="{05BA5655-A618-4385-9316-CCF8112419F2}"/>
              </a:ext>
            </a:extLst>
          </p:cNvPr>
          <p:cNvSpPr txBox="1"/>
          <p:nvPr/>
        </p:nvSpPr>
        <p:spPr>
          <a:xfrm>
            <a:off x="7089482" y="508242"/>
            <a:ext cx="2079415"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72.9 MILLION</a:t>
            </a:r>
          </a:p>
        </p:txBody>
      </p:sp>
      <p:pic>
        <p:nvPicPr>
          <p:cNvPr id="37" name="Picture 36">
            <a:extLst>
              <a:ext uri="{FF2B5EF4-FFF2-40B4-BE49-F238E27FC236}">
                <a16:creationId xmlns:a16="http://schemas.microsoft.com/office/drawing/2014/main" id="{BF2B5ED4-CBA7-4222-B570-DD4D2632DDB4}"/>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23194" y="2716436"/>
            <a:ext cx="2275164" cy="304821"/>
          </a:xfrm>
          <a:prstGeom prst="rect">
            <a:avLst/>
          </a:prstGeom>
        </p:spPr>
      </p:pic>
      <p:sp>
        <p:nvSpPr>
          <p:cNvPr id="38" name="TextBox 37">
            <a:extLst>
              <a:ext uri="{FF2B5EF4-FFF2-40B4-BE49-F238E27FC236}">
                <a16:creationId xmlns:a16="http://schemas.microsoft.com/office/drawing/2014/main" id="{B60675E3-512F-41C0-8195-220B0569A467}"/>
              </a:ext>
            </a:extLst>
          </p:cNvPr>
          <p:cNvSpPr txBox="1"/>
          <p:nvPr/>
        </p:nvSpPr>
        <p:spPr>
          <a:xfrm>
            <a:off x="6859746" y="2632810"/>
            <a:ext cx="2266967" cy="430887"/>
          </a:xfrm>
          <a:prstGeom prst="rect">
            <a:avLst/>
          </a:prstGeom>
          <a:noFill/>
        </p:spPr>
        <p:txBody>
          <a:bodyPr wrap="none" rtlCol="0">
            <a:spAutoFit/>
          </a:bodyPr>
          <a:lstStyle/>
          <a:p>
            <a:r>
              <a:rPr lang="en-US" sz="2200" b="1" dirty="0">
                <a:solidFill>
                  <a:schemeClr val="bg1"/>
                </a:solidFill>
                <a:latin typeface="Arial Black" panose="020B0A04020102020204" pitchFamily="34" charset="0"/>
              </a:rPr>
              <a:t>15.5 MILLION</a:t>
            </a:r>
          </a:p>
        </p:txBody>
      </p:sp>
      <p:pic>
        <p:nvPicPr>
          <p:cNvPr id="39" name="Picture 38">
            <a:extLst>
              <a:ext uri="{FF2B5EF4-FFF2-40B4-BE49-F238E27FC236}">
                <a16:creationId xmlns:a16="http://schemas.microsoft.com/office/drawing/2014/main" id="{9D10C714-286B-49DD-AC9E-8205FC4A6CA8}"/>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23194" y="3939949"/>
            <a:ext cx="2275164" cy="361507"/>
          </a:xfrm>
          <a:prstGeom prst="rect">
            <a:avLst/>
          </a:prstGeom>
        </p:spPr>
      </p:pic>
      <p:sp>
        <p:nvSpPr>
          <p:cNvPr id="40" name="TextBox 39">
            <a:extLst>
              <a:ext uri="{FF2B5EF4-FFF2-40B4-BE49-F238E27FC236}">
                <a16:creationId xmlns:a16="http://schemas.microsoft.com/office/drawing/2014/main" id="{7BFB106E-1984-417C-915D-0CA6FC9B6B23}"/>
              </a:ext>
            </a:extLst>
          </p:cNvPr>
          <p:cNvSpPr txBox="1"/>
          <p:nvPr/>
        </p:nvSpPr>
        <p:spPr>
          <a:xfrm>
            <a:off x="6978781" y="3936918"/>
            <a:ext cx="2032929" cy="430887"/>
          </a:xfrm>
          <a:prstGeom prst="rect">
            <a:avLst/>
          </a:prstGeom>
          <a:noFill/>
        </p:spPr>
        <p:txBody>
          <a:bodyPr wrap="none" rtlCol="0">
            <a:spAutoFit/>
          </a:bodyPr>
          <a:lstStyle/>
          <a:p>
            <a:r>
              <a:rPr lang="en-US" sz="2200" b="1" dirty="0">
                <a:solidFill>
                  <a:schemeClr val="bg1"/>
                </a:solidFill>
                <a:latin typeface="Arial Black" panose="020B0A04020102020204" pitchFamily="34" charset="0"/>
              </a:rPr>
              <a:t>8.1 BILLION</a:t>
            </a:r>
          </a:p>
        </p:txBody>
      </p:sp>
      <p:pic>
        <p:nvPicPr>
          <p:cNvPr id="42" name="Picture 41">
            <a:extLst>
              <a:ext uri="{FF2B5EF4-FFF2-40B4-BE49-F238E27FC236}">
                <a16:creationId xmlns:a16="http://schemas.microsoft.com/office/drawing/2014/main" id="{EE73A738-4625-4A12-B360-C9AAB390F3F0}"/>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7757862" y="4730302"/>
            <a:ext cx="1225541" cy="361507"/>
          </a:xfrm>
          <a:prstGeom prst="rect">
            <a:avLst/>
          </a:prstGeom>
        </p:spPr>
      </p:pic>
      <p:sp>
        <p:nvSpPr>
          <p:cNvPr id="41" name="TextBox 40">
            <a:extLst>
              <a:ext uri="{FF2B5EF4-FFF2-40B4-BE49-F238E27FC236}">
                <a16:creationId xmlns:a16="http://schemas.microsoft.com/office/drawing/2014/main" id="{0789C2A0-3F48-4668-9E82-A929C0ECDAA0}"/>
              </a:ext>
            </a:extLst>
          </p:cNvPr>
          <p:cNvSpPr txBox="1"/>
          <p:nvPr/>
        </p:nvSpPr>
        <p:spPr>
          <a:xfrm>
            <a:off x="7744192" y="4643497"/>
            <a:ext cx="1313180" cy="461665"/>
          </a:xfrm>
          <a:prstGeom prst="rect">
            <a:avLst/>
          </a:prstGeom>
          <a:noFill/>
        </p:spPr>
        <p:txBody>
          <a:bodyPr wrap="none" rtlCol="0">
            <a:spAutoFit/>
          </a:bodyPr>
          <a:lstStyle/>
          <a:p>
            <a:r>
              <a:rPr lang="en-US" sz="2400" b="1" dirty="0">
                <a:solidFill>
                  <a:schemeClr val="bg1"/>
                </a:solidFill>
                <a:latin typeface="Arial Black" panose="020B0A04020102020204" pitchFamily="34" charset="0"/>
              </a:rPr>
              <a:t>18,286</a:t>
            </a:r>
          </a:p>
        </p:txBody>
      </p:sp>
      <p:pic>
        <p:nvPicPr>
          <p:cNvPr id="43" name="Picture 42">
            <a:extLst>
              <a:ext uri="{FF2B5EF4-FFF2-40B4-BE49-F238E27FC236}">
                <a16:creationId xmlns:a16="http://schemas.microsoft.com/office/drawing/2014/main" id="{565965D9-001E-4492-B040-19F97CECA306}"/>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23957" y="5745261"/>
            <a:ext cx="2275163" cy="798894"/>
          </a:xfrm>
          <a:prstGeom prst="rect">
            <a:avLst/>
          </a:prstGeom>
        </p:spPr>
      </p:pic>
      <p:pic>
        <p:nvPicPr>
          <p:cNvPr id="46" name="Picture 45">
            <a:extLst>
              <a:ext uri="{FF2B5EF4-FFF2-40B4-BE49-F238E27FC236}">
                <a16:creationId xmlns:a16="http://schemas.microsoft.com/office/drawing/2014/main" id="{C1F7FB18-AEF3-4D1E-93A9-9EA9C5BABB29}"/>
              </a:ext>
            </a:extLst>
          </p:cNvPr>
          <p:cNvPicPr>
            <a:picLocks noChangeAspect="1"/>
          </p:cNvPicPr>
          <p:nvPr/>
        </p:nvPicPr>
        <p:blipFill rotWithShape="1">
          <a:blip r:embed="rId3">
            <a:extLst>
              <a:ext uri="{28A0092B-C50C-407E-A947-70E740481C1C}">
                <a14:useLocalDpi xmlns:a14="http://schemas.microsoft.com/office/drawing/2010/main" val="0"/>
              </a:ext>
            </a:extLst>
          </a:blip>
          <a:srcRect l="50989" t="85519" b="9205"/>
          <a:stretch/>
        </p:blipFill>
        <p:spPr>
          <a:xfrm>
            <a:off x="6846742" y="5949302"/>
            <a:ext cx="592938" cy="898179"/>
          </a:xfrm>
          <a:prstGeom prst="rect">
            <a:avLst/>
          </a:prstGeom>
        </p:spPr>
      </p:pic>
      <p:pic>
        <p:nvPicPr>
          <p:cNvPr id="45" name="Picture 2" descr="Image result for tree icon green brown">
            <a:extLst>
              <a:ext uri="{FF2B5EF4-FFF2-40B4-BE49-F238E27FC236}">
                <a16:creationId xmlns:a16="http://schemas.microsoft.com/office/drawing/2014/main" id="{3CC51CC5-B4C4-4CCE-907B-5A0741B2682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3362" t="8289" r="12378" b="10596"/>
          <a:stretch/>
        </p:blipFill>
        <p:spPr bwMode="auto">
          <a:xfrm>
            <a:off x="6798526" y="5776170"/>
            <a:ext cx="815490" cy="96499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19EA548-6E54-4ABB-B35A-DE57CA8C7AB5}"/>
              </a:ext>
            </a:extLst>
          </p:cNvPr>
          <p:cNvSpPr txBox="1"/>
          <p:nvPr/>
        </p:nvSpPr>
        <p:spPr>
          <a:xfrm>
            <a:off x="7237852" y="6132885"/>
            <a:ext cx="1984839" cy="430887"/>
          </a:xfrm>
          <a:prstGeom prst="rect">
            <a:avLst/>
          </a:prstGeom>
          <a:noFill/>
        </p:spPr>
        <p:txBody>
          <a:bodyPr wrap="none" rtlCol="0">
            <a:spAutoFit/>
          </a:bodyPr>
          <a:lstStyle/>
          <a:p>
            <a:r>
              <a:rPr lang="en-US" sz="2200" b="1" dirty="0">
                <a:solidFill>
                  <a:schemeClr val="bg1"/>
                </a:solidFill>
                <a:latin typeface="Arial Black" panose="020B0A04020102020204" pitchFamily="34" charset="0"/>
              </a:rPr>
              <a:t>85 MILLION</a:t>
            </a:r>
          </a:p>
        </p:txBody>
      </p:sp>
      <p:sp>
        <p:nvSpPr>
          <p:cNvPr id="47" name="TextBox 46">
            <a:extLst>
              <a:ext uri="{FF2B5EF4-FFF2-40B4-BE49-F238E27FC236}">
                <a16:creationId xmlns:a16="http://schemas.microsoft.com/office/drawing/2014/main" id="{D19BBE67-A365-4EE5-8CAF-A02B1D819C82}"/>
              </a:ext>
            </a:extLst>
          </p:cNvPr>
          <p:cNvSpPr txBox="1"/>
          <p:nvPr/>
        </p:nvSpPr>
        <p:spPr>
          <a:xfrm>
            <a:off x="5343384" y="2397968"/>
            <a:ext cx="1518364"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101,029</a:t>
            </a:r>
          </a:p>
        </p:txBody>
      </p:sp>
      <p:pic>
        <p:nvPicPr>
          <p:cNvPr id="48" name="Picture 47">
            <a:extLst>
              <a:ext uri="{FF2B5EF4-FFF2-40B4-BE49-F238E27FC236}">
                <a16:creationId xmlns:a16="http://schemas.microsoft.com/office/drawing/2014/main" id="{E31D3C20-A2F4-4530-BFF0-51F41AE04B12}"/>
              </a:ext>
            </a:extLst>
          </p:cNvPr>
          <p:cNvPicPr>
            <a:picLocks noChangeAspect="1"/>
          </p:cNvPicPr>
          <p:nvPr/>
        </p:nvPicPr>
        <p:blipFill rotWithShape="1">
          <a:blip r:embed="rId4">
            <a:extLst>
              <a:ext uri="{28A0092B-C50C-407E-A947-70E740481C1C}">
                <a14:useLocalDpi xmlns:a14="http://schemas.microsoft.com/office/drawing/2010/main" val="0"/>
              </a:ext>
            </a:extLst>
          </a:blip>
          <a:srcRect l="45328" t="90307" r="51204"/>
          <a:stretch/>
        </p:blipFill>
        <p:spPr>
          <a:xfrm rot="16200000">
            <a:off x="2937535" y="-12869"/>
            <a:ext cx="537860" cy="1902644"/>
          </a:xfrm>
          <a:prstGeom prst="rect">
            <a:avLst/>
          </a:prstGeom>
        </p:spPr>
      </p:pic>
      <p:sp>
        <p:nvSpPr>
          <p:cNvPr id="50" name="TextBox 49">
            <a:extLst>
              <a:ext uri="{FF2B5EF4-FFF2-40B4-BE49-F238E27FC236}">
                <a16:creationId xmlns:a16="http://schemas.microsoft.com/office/drawing/2014/main" id="{AB4353F6-35D4-4701-AD0D-A8BC31E82499}"/>
              </a:ext>
            </a:extLst>
          </p:cNvPr>
          <p:cNvSpPr txBox="1"/>
          <p:nvPr/>
        </p:nvSpPr>
        <p:spPr>
          <a:xfrm>
            <a:off x="2259876" y="716790"/>
            <a:ext cx="2036135"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$1.7 BILLION</a:t>
            </a:r>
          </a:p>
        </p:txBody>
      </p:sp>
      <p:pic>
        <p:nvPicPr>
          <p:cNvPr id="51" name="Picture 50">
            <a:extLst>
              <a:ext uri="{FF2B5EF4-FFF2-40B4-BE49-F238E27FC236}">
                <a16:creationId xmlns:a16="http://schemas.microsoft.com/office/drawing/2014/main" id="{1229D88A-4B9F-4153-A74D-ABC6A517FCAA}"/>
              </a:ext>
            </a:extLst>
          </p:cNvPr>
          <p:cNvPicPr>
            <a:picLocks noChangeAspect="1"/>
          </p:cNvPicPr>
          <p:nvPr/>
        </p:nvPicPr>
        <p:blipFill rotWithShape="1">
          <a:blip r:embed="rId4">
            <a:extLst>
              <a:ext uri="{28A0092B-C50C-407E-A947-70E740481C1C}">
                <a14:useLocalDpi xmlns:a14="http://schemas.microsoft.com/office/drawing/2010/main" val="0"/>
              </a:ext>
            </a:extLst>
          </a:blip>
          <a:srcRect l="45328" t="90307" r="51204"/>
          <a:stretch/>
        </p:blipFill>
        <p:spPr>
          <a:xfrm rot="16200000">
            <a:off x="768275" y="4957966"/>
            <a:ext cx="537860" cy="1902644"/>
          </a:xfrm>
          <a:prstGeom prst="rect">
            <a:avLst/>
          </a:prstGeom>
        </p:spPr>
      </p:pic>
      <p:sp>
        <p:nvSpPr>
          <p:cNvPr id="52" name="TextBox 51">
            <a:extLst>
              <a:ext uri="{FF2B5EF4-FFF2-40B4-BE49-F238E27FC236}">
                <a16:creationId xmlns:a16="http://schemas.microsoft.com/office/drawing/2014/main" id="{F39A8FAB-CE2B-49FD-AB0F-FF6BC66E8C65}"/>
              </a:ext>
            </a:extLst>
          </p:cNvPr>
          <p:cNvSpPr txBox="1"/>
          <p:nvPr/>
        </p:nvSpPr>
        <p:spPr>
          <a:xfrm>
            <a:off x="0" y="5783630"/>
            <a:ext cx="2165978"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$420 MILLION</a:t>
            </a:r>
          </a:p>
        </p:txBody>
      </p:sp>
      <p:pic>
        <p:nvPicPr>
          <p:cNvPr id="53" name="Picture 52">
            <a:extLst>
              <a:ext uri="{FF2B5EF4-FFF2-40B4-BE49-F238E27FC236}">
                <a16:creationId xmlns:a16="http://schemas.microsoft.com/office/drawing/2014/main" id="{C544AA6F-3DAF-4C20-8E7A-DBE60D417251}"/>
              </a:ext>
            </a:extLst>
          </p:cNvPr>
          <p:cNvPicPr>
            <a:picLocks noChangeAspect="1"/>
          </p:cNvPicPr>
          <p:nvPr/>
        </p:nvPicPr>
        <p:blipFill rotWithShape="1">
          <a:blip r:embed="rId4">
            <a:extLst>
              <a:ext uri="{28A0092B-C50C-407E-A947-70E740481C1C}">
                <a14:useLocalDpi xmlns:a14="http://schemas.microsoft.com/office/drawing/2010/main" val="0"/>
              </a:ext>
            </a:extLst>
          </a:blip>
          <a:srcRect l="95574" t="82935" r="971"/>
          <a:stretch/>
        </p:blipFill>
        <p:spPr>
          <a:xfrm>
            <a:off x="2310342" y="5682200"/>
            <a:ext cx="1902643" cy="499984"/>
          </a:xfrm>
          <a:prstGeom prst="rect">
            <a:avLst/>
          </a:prstGeom>
        </p:spPr>
      </p:pic>
      <p:sp>
        <p:nvSpPr>
          <p:cNvPr id="54" name="TextBox 53">
            <a:extLst>
              <a:ext uri="{FF2B5EF4-FFF2-40B4-BE49-F238E27FC236}">
                <a16:creationId xmlns:a16="http://schemas.microsoft.com/office/drawing/2014/main" id="{D609D768-D75B-4A1A-8548-BCBC9F64883F}"/>
              </a:ext>
            </a:extLst>
          </p:cNvPr>
          <p:cNvSpPr txBox="1"/>
          <p:nvPr/>
        </p:nvSpPr>
        <p:spPr>
          <a:xfrm>
            <a:off x="2148672" y="5778108"/>
            <a:ext cx="2207656"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rPr>
              <a:t>$10.0 BILLION</a:t>
            </a:r>
          </a:p>
        </p:txBody>
      </p:sp>
      <p:pic>
        <p:nvPicPr>
          <p:cNvPr id="55" name="Picture 54">
            <a:extLst>
              <a:ext uri="{FF2B5EF4-FFF2-40B4-BE49-F238E27FC236}">
                <a16:creationId xmlns:a16="http://schemas.microsoft.com/office/drawing/2014/main" id="{2A0C01E1-CE6A-4A8F-8072-429BC17562CE}"/>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5743189" y="5784639"/>
            <a:ext cx="791256" cy="914032"/>
          </a:xfrm>
          <a:prstGeom prst="rect">
            <a:avLst/>
          </a:prstGeom>
        </p:spPr>
      </p:pic>
      <p:pic>
        <p:nvPicPr>
          <p:cNvPr id="56" name="Picture 55">
            <a:extLst>
              <a:ext uri="{FF2B5EF4-FFF2-40B4-BE49-F238E27FC236}">
                <a16:creationId xmlns:a16="http://schemas.microsoft.com/office/drawing/2014/main" id="{E7E4C850-7D64-4030-AF7F-E9724A38CFE9}"/>
              </a:ext>
            </a:extLst>
          </p:cNvPr>
          <p:cNvPicPr>
            <a:picLocks noChangeAspect="1"/>
          </p:cNvPicPr>
          <p:nvPr/>
        </p:nvPicPr>
        <p:blipFill rotWithShape="1">
          <a:blip r:embed="rId5">
            <a:extLst>
              <a:ext uri="{28A0092B-C50C-407E-A947-70E740481C1C}">
                <a14:useLocalDpi xmlns:a14="http://schemas.microsoft.com/office/drawing/2010/main" val="0"/>
              </a:ext>
            </a:extLst>
          </a:blip>
          <a:srcRect l="54105" t="83365" r="3868" b="1079"/>
          <a:stretch/>
        </p:blipFill>
        <p:spPr>
          <a:xfrm>
            <a:off x="5900001" y="5922683"/>
            <a:ext cx="910083" cy="914032"/>
          </a:xfrm>
          <a:prstGeom prst="rect">
            <a:avLst/>
          </a:prstGeom>
        </p:spPr>
      </p:pic>
      <p:sp>
        <p:nvSpPr>
          <p:cNvPr id="57" name="TextBox 56">
            <a:extLst>
              <a:ext uri="{FF2B5EF4-FFF2-40B4-BE49-F238E27FC236}">
                <a16:creationId xmlns:a16="http://schemas.microsoft.com/office/drawing/2014/main" id="{3CC5574F-9076-4D41-BC83-F40B19EA8A58}"/>
              </a:ext>
            </a:extLst>
          </p:cNvPr>
          <p:cNvSpPr txBox="1"/>
          <p:nvPr/>
        </p:nvSpPr>
        <p:spPr>
          <a:xfrm>
            <a:off x="4389058" y="5701772"/>
            <a:ext cx="2207656" cy="400110"/>
          </a:xfrm>
          <a:prstGeom prst="rect">
            <a:avLst/>
          </a:prstGeom>
          <a:noFill/>
        </p:spPr>
        <p:txBody>
          <a:bodyPr wrap="none" rtlCol="0">
            <a:spAutoFit/>
          </a:bodyPr>
          <a:lstStyle/>
          <a:p>
            <a:r>
              <a:rPr lang="en-US" sz="2000" b="1" dirty="0">
                <a:solidFill>
                  <a:srgbClr val="28AACE"/>
                </a:solidFill>
                <a:latin typeface="Arial Black" panose="020B0A04020102020204" pitchFamily="34" charset="0"/>
              </a:rPr>
              <a:t>$13.9 BILLION</a:t>
            </a:r>
          </a:p>
        </p:txBody>
      </p:sp>
      <p:pic>
        <p:nvPicPr>
          <p:cNvPr id="58" name="Picture 57">
            <a:extLst>
              <a:ext uri="{FF2B5EF4-FFF2-40B4-BE49-F238E27FC236}">
                <a16:creationId xmlns:a16="http://schemas.microsoft.com/office/drawing/2014/main" id="{DE12FD21-40EB-4DA7-A430-7BAF3B17A0F4}"/>
              </a:ext>
            </a:extLst>
          </p:cNvPr>
          <p:cNvPicPr>
            <a:picLocks noChangeAspect="1"/>
          </p:cNvPicPr>
          <p:nvPr/>
        </p:nvPicPr>
        <p:blipFill rotWithShape="1">
          <a:blip r:embed="rId5">
            <a:extLst>
              <a:ext uri="{28A0092B-C50C-407E-A947-70E740481C1C}">
                <a14:useLocalDpi xmlns:a14="http://schemas.microsoft.com/office/drawing/2010/main" val="0"/>
              </a:ext>
            </a:extLst>
          </a:blip>
          <a:srcRect l="52126" t="78084" b="18559"/>
          <a:stretch/>
        </p:blipFill>
        <p:spPr>
          <a:xfrm>
            <a:off x="4475838" y="6101884"/>
            <a:ext cx="1386528" cy="616479"/>
          </a:xfrm>
          <a:prstGeom prst="rect">
            <a:avLst/>
          </a:prstGeom>
        </p:spPr>
      </p:pic>
      <p:sp>
        <p:nvSpPr>
          <p:cNvPr id="59" name="TextBox 58">
            <a:extLst>
              <a:ext uri="{FF2B5EF4-FFF2-40B4-BE49-F238E27FC236}">
                <a16:creationId xmlns:a16="http://schemas.microsoft.com/office/drawing/2014/main" id="{0147E6BD-FC5B-4738-8D31-4702E1C6BE7E}"/>
              </a:ext>
            </a:extLst>
          </p:cNvPr>
          <p:cNvSpPr txBox="1"/>
          <p:nvPr/>
        </p:nvSpPr>
        <p:spPr>
          <a:xfrm>
            <a:off x="4780408" y="6102700"/>
            <a:ext cx="960526" cy="553998"/>
          </a:xfrm>
          <a:prstGeom prst="rect">
            <a:avLst/>
          </a:prstGeom>
          <a:noFill/>
        </p:spPr>
        <p:txBody>
          <a:bodyPr wrap="square" rtlCol="0">
            <a:spAutoFit/>
          </a:bodyPr>
          <a:lstStyle/>
          <a:p>
            <a:pPr algn="ctr"/>
            <a:r>
              <a:rPr lang="en-US" sz="1000" b="1" dirty="0">
                <a:solidFill>
                  <a:srgbClr val="41719C"/>
                </a:solidFill>
                <a:latin typeface="Arial" panose="020B0604020202020204" pitchFamily="34" charset="0"/>
                <a:cs typeface="Arial" panose="020B0604020202020204" pitchFamily="34" charset="0"/>
              </a:rPr>
              <a:t>STATEWIDE ENERGY SAVINGS</a:t>
            </a:r>
          </a:p>
        </p:txBody>
      </p:sp>
      <p:sp>
        <p:nvSpPr>
          <p:cNvPr id="49" name="Rectangle: Rounded Corners 48">
            <a:extLst>
              <a:ext uri="{FF2B5EF4-FFF2-40B4-BE49-F238E27FC236}">
                <a16:creationId xmlns:a16="http://schemas.microsoft.com/office/drawing/2014/main" id="{87D263D8-7A7B-426A-BF9A-588BDA054AE4}"/>
              </a:ext>
            </a:extLst>
          </p:cNvPr>
          <p:cNvSpPr/>
          <p:nvPr/>
        </p:nvSpPr>
        <p:spPr>
          <a:xfrm>
            <a:off x="2139467" y="-1"/>
            <a:ext cx="2163723" cy="12422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Rounded Corners 59">
            <a:extLst>
              <a:ext uri="{FF2B5EF4-FFF2-40B4-BE49-F238E27FC236}">
                <a16:creationId xmlns:a16="http://schemas.microsoft.com/office/drawing/2014/main" id="{DB1A22D2-9334-4576-A389-4AFD1E698319}"/>
              </a:ext>
            </a:extLst>
          </p:cNvPr>
          <p:cNvSpPr/>
          <p:nvPr/>
        </p:nvSpPr>
        <p:spPr>
          <a:xfrm>
            <a:off x="2196" y="5626030"/>
            <a:ext cx="2107299" cy="12422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0963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par>
                                <p:cTn id="64" presetID="10" presetClass="entr" presetSubtype="0" fill="hold"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500"/>
                                        <p:tgtEl>
                                          <p:spTgt spid="55"/>
                                        </p:tgtEl>
                                      </p:cBhvr>
                                    </p:animEffect>
                                  </p:childTnLst>
                                </p:cTn>
                              </p:par>
                              <p:par>
                                <p:cTn id="67" presetID="10" presetClass="entr" presetSubtype="0" fill="hold" nodeType="with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500"/>
                                        <p:tgtEl>
                                          <p:spTgt spid="57"/>
                                        </p:tgtEl>
                                      </p:cBhvr>
                                    </p:animEffect>
                                  </p:childTnLst>
                                </p:cTn>
                              </p:par>
                              <p:par>
                                <p:cTn id="73" presetID="10"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0"/>
                                        <p:tgtEl>
                                          <p:spTgt spid="5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500"/>
                                        <p:tgtEl>
                                          <p:spTgt spid="5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par>
                                <p:cTn id="90" presetID="10" presetClass="entr" presetSubtype="0" fill="hold"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par>
                                <p:cTn id="96" presetID="10" presetClass="entr" presetSubtype="0" fill="hold"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fade">
                                      <p:cBhvr>
                                        <p:cTn id="101" dur="500"/>
                                        <p:tgtEl>
                                          <p:spTgt spid="40"/>
                                        </p:tgtEl>
                                      </p:cBhvr>
                                    </p:animEffect>
                                  </p:childTnLst>
                                </p:cTn>
                              </p:par>
                              <p:par>
                                <p:cTn id="102" presetID="10" presetClass="entr" presetSubtype="0" fill="hold"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500"/>
                                        <p:tgtEl>
                                          <p:spTgt spid="4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par>
                                <p:cTn id="108" presetID="10" presetClass="entr" presetSubtype="0" fill="hold" nodeType="with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500"/>
                                        <p:tgtEl>
                                          <p:spTgt spid="43"/>
                                        </p:tgtEl>
                                      </p:cBhvr>
                                    </p:animEffect>
                                  </p:childTnLst>
                                </p:cTn>
                              </p:par>
                              <p:par>
                                <p:cTn id="111" presetID="10" presetClass="entr" presetSubtype="0" fill="hold"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fade">
                                      <p:cBhvr>
                                        <p:cTn id="113" dur="500"/>
                                        <p:tgtEl>
                                          <p:spTgt spid="46"/>
                                        </p:tgtEl>
                                      </p:cBhvr>
                                    </p:animEffect>
                                  </p:childTnLst>
                                </p:cTn>
                              </p:par>
                              <p:par>
                                <p:cTn id="114" presetID="10" presetClass="entr" presetSubtype="0" fill="hold" nodeType="with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fade">
                                      <p:cBhvr>
                                        <p:cTn id="116" dur="500"/>
                                        <p:tgtEl>
                                          <p:spTgt spid="4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fade">
                                      <p:cBhvr>
                                        <p:cTn id="119" dur="500"/>
                                        <p:tgtEl>
                                          <p:spTgt spid="44"/>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fade">
                                      <p:cBhvr>
                                        <p:cTn id="124" dur="500"/>
                                        <p:tgtEl>
                                          <p:spTgt spid="4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8" grpId="0"/>
      <p:bldP spid="35" grpId="0"/>
      <p:bldP spid="36" grpId="0"/>
      <p:bldP spid="38" grpId="0"/>
      <p:bldP spid="40" grpId="0"/>
      <p:bldP spid="41" grpId="0"/>
      <p:bldP spid="44" grpId="0"/>
      <p:bldP spid="47" grpId="0"/>
      <p:bldP spid="50" grpId="0"/>
      <p:bldP spid="52" grpId="0"/>
      <p:bldP spid="54" grpId="0"/>
      <p:bldP spid="57" grpId="0"/>
      <p:bldP spid="59" grpId="0"/>
      <p:bldP spid="49" grpId="0" animBg="1"/>
      <p:bldP spid="6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To Achieve 16.8% Energy Savings</a:t>
            </a:r>
          </a:p>
        </p:txBody>
      </p:sp>
      <p:graphicFrame>
        <p:nvGraphicFramePr>
          <p:cNvPr id="8" name="Table 7">
            <a:extLst>
              <a:ext uri="{FF2B5EF4-FFF2-40B4-BE49-F238E27FC236}">
                <a16:creationId xmlns:a16="http://schemas.microsoft.com/office/drawing/2014/main" id="{3FE80CC7-7364-48C3-BEB9-ED7EA6571BBD}"/>
              </a:ext>
            </a:extLst>
          </p:cNvPr>
          <p:cNvGraphicFramePr>
            <a:graphicFrameLocks noGrp="1"/>
          </p:cNvGraphicFramePr>
          <p:nvPr>
            <p:extLst/>
          </p:nvPr>
        </p:nvGraphicFramePr>
        <p:xfrm>
          <a:off x="389861" y="1155995"/>
          <a:ext cx="8350103" cy="5354130"/>
        </p:xfrm>
        <a:graphic>
          <a:graphicData uri="http://schemas.openxmlformats.org/drawingml/2006/table">
            <a:tbl>
              <a:tblPr firstRow="1" bandRow="1">
                <a:tableStyleId>{BDBED569-4797-4DF1-A0F4-6AAB3CD982D8}</a:tableStyleId>
              </a:tblPr>
              <a:tblGrid>
                <a:gridCol w="3194236">
                  <a:extLst>
                    <a:ext uri="{9D8B030D-6E8A-4147-A177-3AD203B41FA5}">
                      <a16:colId xmlns:a16="http://schemas.microsoft.com/office/drawing/2014/main" val="1812173727"/>
                    </a:ext>
                  </a:extLst>
                </a:gridCol>
                <a:gridCol w="1788770">
                  <a:extLst>
                    <a:ext uri="{9D8B030D-6E8A-4147-A177-3AD203B41FA5}">
                      <a16:colId xmlns:a16="http://schemas.microsoft.com/office/drawing/2014/main" val="1077158791"/>
                    </a:ext>
                  </a:extLst>
                </a:gridCol>
                <a:gridCol w="1691064">
                  <a:extLst>
                    <a:ext uri="{9D8B030D-6E8A-4147-A177-3AD203B41FA5}">
                      <a16:colId xmlns:a16="http://schemas.microsoft.com/office/drawing/2014/main" val="4237160427"/>
                    </a:ext>
                  </a:extLst>
                </a:gridCol>
                <a:gridCol w="1676033">
                  <a:extLst>
                    <a:ext uri="{9D8B030D-6E8A-4147-A177-3AD203B41FA5}">
                      <a16:colId xmlns:a16="http://schemas.microsoft.com/office/drawing/2014/main" val="3057344161"/>
                    </a:ext>
                  </a:extLst>
                </a:gridCol>
              </a:tblGrid>
              <a:tr h="722212">
                <a:tc>
                  <a:txBody>
                    <a:bodyPr/>
                    <a:lstStyle/>
                    <a:p>
                      <a:pPr algn="ctr"/>
                      <a:endParaRPr lang="en-US" sz="2400" dirty="0"/>
                    </a:p>
                  </a:txBody>
                  <a:tcPr anchor="ctr">
                    <a:lnB w="12700" cap="flat" cmpd="sng" algn="ctr">
                      <a:solidFill>
                        <a:schemeClr val="tx1"/>
                      </a:solidFill>
                      <a:prstDash val="solid"/>
                      <a:round/>
                      <a:headEnd type="none" w="med" len="med"/>
                      <a:tailEnd type="none" w="med" len="med"/>
                    </a:lnB>
                  </a:tcPr>
                </a:tc>
                <a:tc>
                  <a:txBody>
                    <a:bodyPr/>
                    <a:lstStyle/>
                    <a:p>
                      <a:pPr algn="ctr"/>
                      <a:r>
                        <a:rPr lang="en-US" sz="2400" b="1" dirty="0"/>
                        <a:t>5% </a:t>
                      </a:r>
                    </a:p>
                    <a:p>
                      <a:pPr algn="ctr"/>
                      <a:r>
                        <a:rPr lang="en-US" sz="2400" b="1" dirty="0"/>
                        <a:t>Savings</a:t>
                      </a:r>
                    </a:p>
                  </a:txBody>
                  <a:tcPr anchor="ctr">
                    <a:lnB w="12700" cap="flat" cmpd="sng" algn="ctr">
                      <a:solidFill>
                        <a:schemeClr val="tx1"/>
                      </a:solidFill>
                      <a:prstDash val="solid"/>
                      <a:round/>
                      <a:headEnd type="none" w="med" len="med"/>
                      <a:tailEnd type="none" w="med" len="med"/>
                    </a:lnB>
                  </a:tcPr>
                </a:tc>
                <a:tc>
                  <a:txBody>
                    <a:bodyPr/>
                    <a:lstStyle/>
                    <a:p>
                      <a:pPr algn="ctr"/>
                      <a:r>
                        <a:rPr lang="en-US" sz="2400" b="1" dirty="0"/>
                        <a:t>10% Savings</a:t>
                      </a:r>
                    </a:p>
                  </a:txBody>
                  <a:tcPr anchor="ctr">
                    <a:lnB w="12700" cap="flat" cmpd="sng" algn="ctr">
                      <a:solidFill>
                        <a:schemeClr val="tx1"/>
                      </a:solidFill>
                      <a:prstDash val="solid"/>
                      <a:round/>
                      <a:headEnd type="none" w="med" len="med"/>
                      <a:tailEnd type="none" w="med" len="med"/>
                    </a:lnB>
                  </a:tcPr>
                </a:tc>
                <a:tc>
                  <a:txBody>
                    <a:bodyPr/>
                    <a:lstStyle/>
                    <a:p>
                      <a:pPr algn="ctr"/>
                      <a:r>
                        <a:rPr lang="en-US" sz="2400" b="1" dirty="0"/>
                        <a:t>16.8% Savings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7044561"/>
                  </a:ext>
                </a:extLst>
              </a:tr>
              <a:tr h="553530">
                <a:tc>
                  <a:txBody>
                    <a:bodyPr/>
                    <a:lstStyle/>
                    <a:p>
                      <a:pPr algn="l"/>
                      <a:r>
                        <a:rPr lang="en-US" i="1" dirty="0"/>
                        <a:t>Energy Saved (BTU)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a:t>99 Trillion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a:t>199 Trillion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a:t>331 Trillion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9950465"/>
                  </a:ext>
                </a:extLst>
              </a:tr>
              <a:tr h="553530">
                <a:tc>
                  <a:txBody>
                    <a:bodyPr/>
                    <a:lstStyle/>
                    <a:p>
                      <a:pPr algn="l"/>
                      <a:r>
                        <a:rPr lang="en-US" dirty="0"/>
                        <a:t>Energy Code Savings $</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$3.0 Billion</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$6.0 Billion</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$10.0 Billion</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47456494"/>
                  </a:ext>
                </a:extLst>
              </a:tr>
              <a:tr h="553530">
                <a:tc>
                  <a:txBody>
                    <a:bodyPr/>
                    <a:lstStyle/>
                    <a:p>
                      <a:pPr algn="l"/>
                      <a:r>
                        <a:rPr lang="en-US" dirty="0"/>
                        <a:t>Public Buildings Savings $</a:t>
                      </a:r>
                    </a:p>
                  </a:txBody>
                  <a:tcPr anchor="ctr"/>
                </a:tc>
                <a:tc>
                  <a:txBody>
                    <a:bodyPr/>
                    <a:lstStyle/>
                    <a:p>
                      <a:pPr algn="ctr"/>
                      <a:r>
                        <a:rPr lang="en-US" dirty="0"/>
                        <a:t>$129 Million</a:t>
                      </a:r>
                    </a:p>
                  </a:txBody>
                  <a:tcPr anchor="ctr"/>
                </a:tc>
                <a:tc>
                  <a:txBody>
                    <a:bodyPr/>
                    <a:lstStyle/>
                    <a:p>
                      <a:pPr algn="ctr"/>
                      <a:r>
                        <a:rPr lang="en-US" dirty="0"/>
                        <a:t>$257 Million</a:t>
                      </a:r>
                    </a:p>
                  </a:txBody>
                  <a:tcPr anchor="ctr"/>
                </a:tc>
                <a:tc>
                  <a:txBody>
                    <a:bodyPr/>
                    <a:lstStyle/>
                    <a:p>
                      <a:pPr algn="ctr"/>
                      <a:r>
                        <a:rPr lang="en-US" dirty="0"/>
                        <a:t>$429 Million</a:t>
                      </a:r>
                    </a:p>
                  </a:txBody>
                  <a:tcPr anchor="ctr"/>
                </a:tc>
                <a:extLst>
                  <a:ext uri="{0D108BD9-81ED-4DB2-BD59-A6C34878D82A}">
                    <a16:rowId xmlns:a16="http://schemas.microsoft.com/office/drawing/2014/main" val="538991303"/>
                  </a:ext>
                </a:extLst>
              </a:tr>
              <a:tr h="561720">
                <a:tc>
                  <a:txBody>
                    <a:bodyPr/>
                    <a:lstStyle/>
                    <a:p>
                      <a:pPr algn="l"/>
                      <a:r>
                        <a:rPr lang="en-US" dirty="0"/>
                        <a:t>Commercial Buildings Savings $</a:t>
                      </a:r>
                    </a:p>
                  </a:txBody>
                  <a:tcPr anchor="ctr"/>
                </a:tc>
                <a:tc>
                  <a:txBody>
                    <a:bodyPr/>
                    <a:lstStyle/>
                    <a:p>
                      <a:pPr algn="ctr"/>
                      <a:r>
                        <a:rPr lang="en-US" dirty="0"/>
                        <a:t>$508 Million</a:t>
                      </a:r>
                    </a:p>
                  </a:txBody>
                  <a:tcPr anchor="ctr"/>
                </a:tc>
                <a:tc>
                  <a:txBody>
                    <a:bodyPr/>
                    <a:lstStyle/>
                    <a:p>
                      <a:pPr algn="ctr"/>
                      <a:r>
                        <a:rPr lang="en-US" dirty="0"/>
                        <a:t>$1.0 Billion</a:t>
                      </a:r>
                    </a:p>
                  </a:txBody>
                  <a:tcPr anchor="ctr"/>
                </a:tc>
                <a:tc>
                  <a:txBody>
                    <a:bodyPr/>
                    <a:lstStyle/>
                    <a:p>
                      <a:pPr algn="ctr"/>
                      <a:r>
                        <a:rPr lang="en-US" dirty="0"/>
                        <a:t>$1.7 Billion</a:t>
                      </a:r>
                    </a:p>
                  </a:txBody>
                  <a:tcPr anchor="ctr"/>
                </a:tc>
                <a:extLst>
                  <a:ext uri="{0D108BD9-81ED-4DB2-BD59-A6C34878D82A}">
                    <a16:rowId xmlns:a16="http://schemas.microsoft.com/office/drawing/2014/main" val="2752739036"/>
                  </a:ext>
                </a:extLst>
              </a:tr>
              <a:tr h="561720">
                <a:tc>
                  <a:txBody>
                    <a:bodyPr/>
                    <a:lstStyle/>
                    <a:p>
                      <a:pPr algn="l"/>
                      <a:r>
                        <a:rPr lang="en-US" dirty="0"/>
                        <a:t>Residential Buildings Savings $</a:t>
                      </a:r>
                    </a:p>
                  </a:txBody>
                  <a:tcPr anchor="ctr"/>
                </a:tc>
                <a:tc>
                  <a:txBody>
                    <a:bodyPr/>
                    <a:lstStyle/>
                    <a:p>
                      <a:pPr algn="ctr"/>
                      <a:r>
                        <a:rPr lang="en-US" dirty="0"/>
                        <a:t>$538 Million</a:t>
                      </a:r>
                    </a:p>
                  </a:txBody>
                  <a:tcPr anchor="ctr"/>
                </a:tc>
                <a:tc>
                  <a:txBody>
                    <a:bodyPr/>
                    <a:lstStyle/>
                    <a:p>
                      <a:pPr algn="ctr"/>
                      <a:r>
                        <a:rPr lang="en-US" dirty="0"/>
                        <a:t>$1.1 Billion</a:t>
                      </a:r>
                    </a:p>
                  </a:txBody>
                  <a:tcPr anchor="ctr"/>
                </a:tc>
                <a:tc>
                  <a:txBody>
                    <a:bodyPr/>
                    <a:lstStyle/>
                    <a:p>
                      <a:pPr algn="ctr"/>
                      <a:r>
                        <a:rPr lang="en-US" dirty="0"/>
                        <a:t>$1.8 Billion</a:t>
                      </a:r>
                    </a:p>
                  </a:txBody>
                  <a:tcPr anchor="ctr"/>
                </a:tc>
                <a:extLst>
                  <a:ext uri="{0D108BD9-81ED-4DB2-BD59-A6C34878D82A}">
                    <a16:rowId xmlns:a16="http://schemas.microsoft.com/office/drawing/2014/main" val="239078185"/>
                  </a:ext>
                </a:extLst>
              </a:tr>
              <a:tr h="553530">
                <a:tc>
                  <a:txBody>
                    <a:bodyPr/>
                    <a:lstStyle/>
                    <a:p>
                      <a:pPr algn="l"/>
                      <a:r>
                        <a:rPr lang="en-US" b="1" dirty="0">
                          <a:solidFill>
                            <a:schemeClr val="tx1"/>
                          </a:solidFill>
                        </a:rPr>
                        <a:t>Total Savings $</a:t>
                      </a:r>
                    </a:p>
                  </a:txBody>
                  <a:tcPr anchor="ctr"/>
                </a:tc>
                <a:tc>
                  <a:txBody>
                    <a:bodyPr/>
                    <a:lstStyle/>
                    <a:p>
                      <a:pPr algn="ctr"/>
                      <a:r>
                        <a:rPr lang="en-US" b="1" dirty="0">
                          <a:solidFill>
                            <a:schemeClr val="tx1"/>
                          </a:solidFill>
                        </a:rPr>
                        <a:t>$4.2 Billion</a:t>
                      </a:r>
                    </a:p>
                  </a:txBody>
                  <a:tcPr anchor="ctr"/>
                </a:tc>
                <a:tc>
                  <a:txBody>
                    <a:bodyPr/>
                    <a:lstStyle/>
                    <a:p>
                      <a:pPr algn="ctr"/>
                      <a:r>
                        <a:rPr lang="en-US" b="1" dirty="0">
                          <a:solidFill>
                            <a:schemeClr val="tx1"/>
                          </a:solidFill>
                        </a:rPr>
                        <a:t>$8.3 Billion</a:t>
                      </a:r>
                    </a:p>
                  </a:txBody>
                  <a:tcPr anchor="ctr"/>
                </a:tc>
                <a:tc>
                  <a:txBody>
                    <a:bodyPr/>
                    <a:lstStyle/>
                    <a:p>
                      <a:pPr algn="ctr"/>
                      <a:r>
                        <a:rPr lang="en-US" b="1" dirty="0">
                          <a:solidFill>
                            <a:schemeClr val="tx1"/>
                          </a:solidFill>
                        </a:rPr>
                        <a:t>$13.9 Billion</a:t>
                      </a:r>
                    </a:p>
                  </a:txBody>
                  <a:tcPr anchor="ctr"/>
                </a:tc>
                <a:extLst>
                  <a:ext uri="{0D108BD9-81ED-4DB2-BD59-A6C34878D82A}">
                    <a16:rowId xmlns:a16="http://schemas.microsoft.com/office/drawing/2014/main" val="4163387077"/>
                  </a:ext>
                </a:extLst>
              </a:tr>
              <a:tr h="553530">
                <a:tc>
                  <a:txBody>
                    <a:bodyPr/>
                    <a:lstStyle/>
                    <a:p>
                      <a:pPr algn="l"/>
                      <a:r>
                        <a:rPr lang="en-US" b="1" dirty="0">
                          <a:solidFill>
                            <a:srgbClr val="FF0000"/>
                          </a:solidFill>
                        </a:rPr>
                        <a:t>Total Investment $</a:t>
                      </a:r>
                    </a:p>
                  </a:txBody>
                  <a:tcPr anchor="ctr"/>
                </a:tc>
                <a:tc>
                  <a:txBody>
                    <a:bodyPr/>
                    <a:lstStyle/>
                    <a:p>
                      <a:pPr algn="ctr"/>
                      <a:r>
                        <a:rPr lang="en-US" b="1" dirty="0">
                          <a:solidFill>
                            <a:srgbClr val="FF0000"/>
                          </a:solidFill>
                        </a:rPr>
                        <a:t>$798 Million</a:t>
                      </a:r>
                    </a:p>
                  </a:txBody>
                  <a:tcPr anchor="ctr"/>
                </a:tc>
                <a:tc>
                  <a:txBody>
                    <a:bodyPr/>
                    <a:lstStyle/>
                    <a:p>
                      <a:pPr algn="ctr"/>
                      <a:r>
                        <a:rPr lang="en-US" b="1" dirty="0">
                          <a:solidFill>
                            <a:srgbClr val="FF0000"/>
                          </a:solidFill>
                        </a:rPr>
                        <a:t>$1.6 Billion</a:t>
                      </a:r>
                    </a:p>
                  </a:txBody>
                  <a:tcPr anchor="ctr"/>
                </a:tc>
                <a:tc>
                  <a:txBody>
                    <a:bodyPr/>
                    <a:lstStyle/>
                    <a:p>
                      <a:pPr algn="ctr"/>
                      <a:r>
                        <a:rPr lang="en-US" b="1" dirty="0">
                          <a:solidFill>
                            <a:srgbClr val="FF0000"/>
                          </a:solidFill>
                        </a:rPr>
                        <a:t>$2.7 Billion</a:t>
                      </a:r>
                    </a:p>
                  </a:txBody>
                  <a:tcPr anchor="ctr"/>
                </a:tc>
                <a:extLst>
                  <a:ext uri="{0D108BD9-81ED-4DB2-BD59-A6C34878D82A}">
                    <a16:rowId xmlns:a16="http://schemas.microsoft.com/office/drawing/2014/main" val="4274725614"/>
                  </a:ext>
                </a:extLst>
              </a:tr>
              <a:tr h="553530">
                <a:tc>
                  <a:txBody>
                    <a:bodyPr/>
                    <a:lstStyle/>
                    <a:p>
                      <a:pPr algn="l"/>
                      <a:r>
                        <a:rPr lang="en-US" b="1" dirty="0">
                          <a:solidFill>
                            <a:srgbClr val="548235"/>
                          </a:solidFill>
                        </a:rPr>
                        <a:t>Net Savings $ / %</a:t>
                      </a:r>
                    </a:p>
                  </a:txBody>
                  <a:tcPr anchor="ctr"/>
                </a:tc>
                <a:tc>
                  <a:txBody>
                    <a:bodyPr/>
                    <a:lstStyle/>
                    <a:p>
                      <a:pPr algn="ctr"/>
                      <a:r>
                        <a:rPr lang="en-US" b="1" dirty="0">
                          <a:solidFill>
                            <a:srgbClr val="548235"/>
                          </a:solidFill>
                        </a:rPr>
                        <a:t>$3.4 Billion</a:t>
                      </a:r>
                    </a:p>
                    <a:p>
                      <a:pPr algn="ctr"/>
                      <a:r>
                        <a:rPr lang="en-US" b="1" dirty="0">
                          <a:solidFill>
                            <a:srgbClr val="548235"/>
                          </a:solidFill>
                        </a:rPr>
                        <a:t>526%</a:t>
                      </a:r>
                    </a:p>
                  </a:txBody>
                  <a:tcPr anchor="ctr"/>
                </a:tc>
                <a:tc>
                  <a:txBody>
                    <a:bodyPr/>
                    <a:lstStyle/>
                    <a:p>
                      <a:pPr algn="ctr"/>
                      <a:r>
                        <a:rPr lang="en-US" b="1" dirty="0">
                          <a:solidFill>
                            <a:srgbClr val="548235"/>
                          </a:solidFill>
                        </a:rPr>
                        <a:t>$6.7 Billion</a:t>
                      </a:r>
                    </a:p>
                    <a:p>
                      <a:pPr algn="ctr"/>
                      <a:r>
                        <a:rPr lang="en-US" b="1" dirty="0">
                          <a:solidFill>
                            <a:srgbClr val="548235"/>
                          </a:solidFill>
                        </a:rPr>
                        <a:t>519%</a:t>
                      </a:r>
                    </a:p>
                  </a:txBody>
                  <a:tcPr anchor="ctr"/>
                </a:tc>
                <a:tc>
                  <a:txBody>
                    <a:bodyPr/>
                    <a:lstStyle/>
                    <a:p>
                      <a:pPr algn="ctr"/>
                      <a:r>
                        <a:rPr lang="en-US" b="1" dirty="0">
                          <a:solidFill>
                            <a:srgbClr val="548235"/>
                          </a:solidFill>
                        </a:rPr>
                        <a:t>$11.2 Billion</a:t>
                      </a:r>
                    </a:p>
                    <a:p>
                      <a:pPr algn="ctr"/>
                      <a:r>
                        <a:rPr lang="en-US" b="1" dirty="0">
                          <a:solidFill>
                            <a:srgbClr val="548235"/>
                          </a:solidFill>
                        </a:rPr>
                        <a:t>515%</a:t>
                      </a:r>
                    </a:p>
                  </a:txBody>
                  <a:tcPr anchor="ctr"/>
                </a:tc>
                <a:extLst>
                  <a:ext uri="{0D108BD9-81ED-4DB2-BD59-A6C34878D82A}">
                    <a16:rowId xmlns:a16="http://schemas.microsoft.com/office/drawing/2014/main" val="4256924999"/>
                  </a:ext>
                </a:extLst>
              </a:tr>
            </a:tbl>
          </a:graphicData>
        </a:graphic>
      </p:graphicFrame>
    </p:spTree>
    <p:extLst>
      <p:ext uri="{BB962C8B-B14F-4D97-AF65-F5344CB8AC3E}">
        <p14:creationId xmlns:p14="http://schemas.microsoft.com/office/powerpoint/2010/main" val="2187550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Risk and Return on Investment</a:t>
            </a:r>
          </a:p>
        </p:txBody>
      </p:sp>
      <p:pic>
        <p:nvPicPr>
          <p:cNvPr id="6" name="Picture 5">
            <a:extLst>
              <a:ext uri="{FF2B5EF4-FFF2-40B4-BE49-F238E27FC236}">
                <a16:creationId xmlns:a16="http://schemas.microsoft.com/office/drawing/2014/main" id="{26E66353-25BA-4ADD-95E3-825FF3F43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74" y="1222159"/>
            <a:ext cx="8953655" cy="4940667"/>
          </a:xfrm>
          <a:prstGeom prst="rect">
            <a:avLst/>
          </a:prstGeom>
        </p:spPr>
      </p:pic>
    </p:spTree>
    <p:extLst>
      <p:ext uri="{BB962C8B-B14F-4D97-AF65-F5344CB8AC3E}">
        <p14:creationId xmlns:p14="http://schemas.microsoft.com/office/powerpoint/2010/main" val="3636418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3607449"/>
            <a:ext cx="4872782" cy="3250552"/>
          </a:xfrm>
          <a:prstGeom prst="rect">
            <a:avLst/>
          </a:prstGeom>
        </p:spPr>
      </p:pic>
      <p:pic>
        <p:nvPicPr>
          <p:cNvPr id="15" name="Picture 1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408477" y="3607450"/>
            <a:ext cx="4735525" cy="3250553"/>
          </a:xfrm>
          <a:prstGeom prst="rect">
            <a:avLst/>
          </a:prstGeom>
        </p:spPr>
      </p:pic>
      <p:pic>
        <p:nvPicPr>
          <p:cNvPr id="16" name="Picture 1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0" y="-1"/>
            <a:ext cx="4872786" cy="3607487"/>
          </a:xfrm>
          <a:prstGeom prst="rect">
            <a:avLst/>
          </a:prstGeom>
        </p:spPr>
      </p:pic>
      <p:pic>
        <p:nvPicPr>
          <p:cNvPr id="17" name="Picture 16"/>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408479" y="122"/>
            <a:ext cx="4735523" cy="3607326"/>
          </a:xfrm>
          <a:prstGeom prst="rect">
            <a:avLst/>
          </a:prstGeom>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7383" y="135677"/>
            <a:ext cx="3552618" cy="2482078"/>
          </a:xfrm>
          <a:prstGeom prst="rect">
            <a:avLst/>
          </a:prstGeom>
        </p:spPr>
      </p:pic>
      <p:sp>
        <p:nvSpPr>
          <p:cNvPr id="5" name="TextBox 4"/>
          <p:cNvSpPr txBox="1"/>
          <p:nvPr/>
        </p:nvSpPr>
        <p:spPr>
          <a:xfrm>
            <a:off x="0" y="3529044"/>
            <a:ext cx="9144000" cy="954107"/>
          </a:xfrm>
          <a:prstGeom prst="rect">
            <a:avLst/>
          </a:prstGeom>
          <a:noFill/>
        </p:spPr>
        <p:txBody>
          <a:bodyPr wrap="square" rtlCol="0">
            <a:spAutoFit/>
          </a:bodyPr>
          <a:lstStyle/>
          <a:p>
            <a:pPr algn="ctr"/>
            <a:r>
              <a:rPr lang="en-US" sz="5600" b="1" dirty="0">
                <a:solidFill>
                  <a:srgbClr val="C55A11"/>
                </a:solidFill>
                <a:latin typeface="Georgia" panose="02040502050405020303" pitchFamily="18" charset="0"/>
              </a:rPr>
              <a:t>What are the Barriers?</a:t>
            </a:r>
          </a:p>
        </p:txBody>
      </p:sp>
      <p:sp>
        <p:nvSpPr>
          <p:cNvPr id="18" name="TextBox 17"/>
          <p:cNvSpPr txBox="1"/>
          <p:nvPr/>
        </p:nvSpPr>
        <p:spPr>
          <a:xfrm>
            <a:off x="0" y="5358852"/>
            <a:ext cx="9144000" cy="1477328"/>
          </a:xfrm>
          <a:prstGeom prst="rect">
            <a:avLst/>
          </a:prstGeom>
          <a:noFill/>
        </p:spPr>
        <p:txBody>
          <a:bodyPr wrap="square" rtlCol="0">
            <a:spAutoFit/>
          </a:bodyPr>
          <a:lstStyle/>
          <a:p>
            <a:pPr algn="ctr"/>
            <a:r>
              <a:rPr lang="en-US" sz="3000" b="1" dirty="0">
                <a:solidFill>
                  <a:srgbClr val="548235"/>
                </a:solidFill>
                <a:latin typeface="Georgia" panose="02040502050405020303" pitchFamily="18" charset="0"/>
              </a:rPr>
              <a:t>Retrofit Conference</a:t>
            </a:r>
          </a:p>
          <a:p>
            <a:pPr algn="ctr"/>
            <a:endParaRPr lang="en-US" sz="3000" b="1" dirty="0">
              <a:latin typeface="Georgia" panose="02040502050405020303" pitchFamily="18" charset="0"/>
            </a:endParaRPr>
          </a:p>
          <a:p>
            <a:pPr algn="ctr"/>
            <a:r>
              <a:rPr lang="en-US" sz="3000" b="1" dirty="0">
                <a:solidFill>
                  <a:srgbClr val="41719C"/>
                </a:solidFill>
                <a:latin typeface="Georgia" panose="02040502050405020303" pitchFamily="18" charset="0"/>
              </a:rPr>
              <a:t>October 9, 2018</a:t>
            </a:r>
          </a:p>
        </p:txBody>
      </p:sp>
    </p:spTree>
    <p:extLst>
      <p:ext uri="{BB962C8B-B14F-4D97-AF65-F5344CB8AC3E}">
        <p14:creationId xmlns:p14="http://schemas.microsoft.com/office/powerpoint/2010/main" val="1644302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Building Owner &amp; Operator Education</a:t>
            </a:r>
          </a:p>
        </p:txBody>
      </p:sp>
      <p:pic>
        <p:nvPicPr>
          <p:cNvPr id="2050" name="Picture 2" descr="Image result for golden egg">
            <a:extLst>
              <a:ext uri="{FF2B5EF4-FFF2-40B4-BE49-F238E27FC236}">
                <a16:creationId xmlns:a16="http://schemas.microsoft.com/office/drawing/2014/main" id="{B44CD5B3-938A-46D2-BE35-5912AA6B6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8" y="1471615"/>
            <a:ext cx="3614737" cy="48196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building owner">
            <a:extLst>
              <a:ext uri="{FF2B5EF4-FFF2-40B4-BE49-F238E27FC236}">
                <a16:creationId xmlns:a16="http://schemas.microsoft.com/office/drawing/2014/main" id="{9EAAAB86-AAF2-43DA-8DBB-5AD22402F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2431" y="1308915"/>
            <a:ext cx="4448349" cy="390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69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91DD396-0758-4CDA-9691-56AFE027852F}"/>
              </a:ext>
            </a:extLst>
          </p:cNvPr>
          <p:cNvSpPr txBox="1"/>
          <p:nvPr/>
        </p:nvSpPr>
        <p:spPr>
          <a:xfrm>
            <a:off x="1309371" y="2882456"/>
            <a:ext cx="8771467" cy="738664"/>
          </a:xfrm>
          <a:prstGeom prst="rect">
            <a:avLst/>
          </a:prstGeom>
          <a:noFill/>
        </p:spPr>
        <p:txBody>
          <a:bodyPr wrap="square" rtlCol="0">
            <a:spAutoFit/>
          </a:bodyPr>
          <a:lstStyle/>
          <a:p>
            <a:pPr algn="ctr">
              <a:spcAft>
                <a:spcPts val="600"/>
              </a:spcAft>
            </a:pPr>
            <a:r>
              <a:rPr lang="en-US" sz="4200" dirty="0">
                <a:latin typeface="Georgia" charset="0"/>
                <a:ea typeface="Georgia" charset="0"/>
                <a:cs typeface="Georgia" charset="0"/>
              </a:rPr>
              <a:t>North Carolina’s</a:t>
            </a:r>
          </a:p>
        </p:txBody>
      </p:sp>
      <p:pic>
        <p:nvPicPr>
          <p:cNvPr id="14" name="Picture 13">
            <a:extLst>
              <a:ext uri="{FF2B5EF4-FFF2-40B4-BE49-F238E27FC236}">
                <a16:creationId xmlns:a16="http://schemas.microsoft.com/office/drawing/2014/main" id="{3A9F8805-6C51-4246-9AFD-D6AC867723C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0296" y="1338687"/>
            <a:ext cx="2209612" cy="1543771"/>
          </a:xfrm>
          <a:prstGeom prst="rect">
            <a:avLst/>
          </a:prstGeom>
        </p:spPr>
      </p:pic>
      <p:sp>
        <p:nvSpPr>
          <p:cNvPr id="15" name="TextBox 14">
            <a:extLst>
              <a:ext uri="{FF2B5EF4-FFF2-40B4-BE49-F238E27FC236}">
                <a16:creationId xmlns:a16="http://schemas.microsoft.com/office/drawing/2014/main" id="{65D3FCF5-EA8F-49AD-82F5-69495F3040AC}"/>
              </a:ext>
            </a:extLst>
          </p:cNvPr>
          <p:cNvSpPr txBox="1"/>
          <p:nvPr/>
        </p:nvSpPr>
        <p:spPr>
          <a:xfrm>
            <a:off x="1137854" y="3600787"/>
            <a:ext cx="9143999" cy="800219"/>
          </a:xfrm>
          <a:prstGeom prst="rect">
            <a:avLst/>
          </a:prstGeom>
          <a:noFill/>
        </p:spPr>
        <p:txBody>
          <a:bodyPr wrap="square" rtlCol="0">
            <a:spAutoFit/>
          </a:bodyPr>
          <a:lstStyle/>
          <a:p>
            <a:pPr algn="ctr">
              <a:spcAft>
                <a:spcPts val="600"/>
              </a:spcAft>
            </a:pPr>
            <a:r>
              <a:rPr lang="en-US" sz="4600" b="1" dirty="0">
                <a:solidFill>
                  <a:srgbClr val="C55A11"/>
                </a:solidFill>
                <a:latin typeface="Georgia" charset="0"/>
                <a:ea typeface="Georgia" charset="0"/>
                <a:cs typeface="Georgia" charset="0"/>
              </a:rPr>
              <a:t>Building Performance</a:t>
            </a:r>
          </a:p>
        </p:txBody>
      </p:sp>
      <p:sp>
        <p:nvSpPr>
          <p:cNvPr id="16" name="TextBox 15">
            <a:extLst>
              <a:ext uri="{FF2B5EF4-FFF2-40B4-BE49-F238E27FC236}">
                <a16:creationId xmlns:a16="http://schemas.microsoft.com/office/drawing/2014/main" id="{90B43E7E-4A7A-498B-8E7F-A8E776F84121}"/>
              </a:ext>
            </a:extLst>
          </p:cNvPr>
          <p:cNvSpPr txBox="1"/>
          <p:nvPr/>
        </p:nvSpPr>
        <p:spPr>
          <a:xfrm>
            <a:off x="1309371" y="4359784"/>
            <a:ext cx="8771467" cy="738664"/>
          </a:xfrm>
          <a:prstGeom prst="rect">
            <a:avLst/>
          </a:prstGeom>
          <a:noFill/>
        </p:spPr>
        <p:txBody>
          <a:bodyPr wrap="square" rtlCol="0">
            <a:spAutoFit/>
          </a:bodyPr>
          <a:lstStyle/>
          <a:p>
            <a:pPr algn="ctr">
              <a:spcAft>
                <a:spcPts val="600"/>
              </a:spcAft>
            </a:pPr>
            <a:r>
              <a:rPr lang="en-US" sz="4200" dirty="0">
                <a:latin typeface="Georgia" charset="0"/>
                <a:ea typeface="Georgia" charset="0"/>
                <a:cs typeface="Georgia" charset="0"/>
              </a:rPr>
              <a:t>Trade Association</a:t>
            </a:r>
          </a:p>
        </p:txBody>
      </p:sp>
      <p:sp>
        <p:nvSpPr>
          <p:cNvPr id="17" name="TextBox 16">
            <a:extLst>
              <a:ext uri="{FF2B5EF4-FFF2-40B4-BE49-F238E27FC236}">
                <a16:creationId xmlns:a16="http://schemas.microsoft.com/office/drawing/2014/main" id="{CD8CF845-FDFC-4C78-A6BF-9CF6651E8BE0}"/>
              </a:ext>
            </a:extLst>
          </p:cNvPr>
          <p:cNvSpPr txBox="1"/>
          <p:nvPr/>
        </p:nvSpPr>
        <p:spPr>
          <a:xfrm>
            <a:off x="1137850" y="3981925"/>
            <a:ext cx="9144000" cy="800219"/>
          </a:xfrm>
          <a:prstGeom prst="rect">
            <a:avLst/>
          </a:prstGeom>
          <a:noFill/>
        </p:spPr>
        <p:txBody>
          <a:bodyPr wrap="square" rtlCol="0">
            <a:spAutoFit/>
          </a:bodyPr>
          <a:lstStyle/>
          <a:p>
            <a:pPr algn="ctr">
              <a:spcAft>
                <a:spcPts val="600"/>
              </a:spcAft>
            </a:pPr>
            <a:r>
              <a:rPr lang="en-US" sz="4600" b="1" dirty="0">
                <a:solidFill>
                  <a:srgbClr val="548235"/>
                </a:solidFill>
                <a:latin typeface="Georgia" charset="0"/>
                <a:ea typeface="Georgia" charset="0"/>
                <a:cs typeface="Georgia" charset="0"/>
              </a:rPr>
              <a:t>Green Building</a:t>
            </a:r>
          </a:p>
        </p:txBody>
      </p:sp>
      <p:sp>
        <p:nvSpPr>
          <p:cNvPr id="18" name="TextBox 17">
            <a:extLst>
              <a:ext uri="{FF2B5EF4-FFF2-40B4-BE49-F238E27FC236}">
                <a16:creationId xmlns:a16="http://schemas.microsoft.com/office/drawing/2014/main" id="{A164B5B6-CBEF-4EC3-A6E5-52886B437DCE}"/>
              </a:ext>
            </a:extLst>
          </p:cNvPr>
          <p:cNvSpPr txBox="1"/>
          <p:nvPr/>
        </p:nvSpPr>
        <p:spPr>
          <a:xfrm>
            <a:off x="1137852" y="3287024"/>
            <a:ext cx="9143999" cy="800219"/>
          </a:xfrm>
          <a:prstGeom prst="rect">
            <a:avLst/>
          </a:prstGeom>
          <a:noFill/>
        </p:spPr>
        <p:txBody>
          <a:bodyPr wrap="square" rtlCol="0">
            <a:spAutoFit/>
          </a:bodyPr>
          <a:lstStyle/>
          <a:p>
            <a:pPr algn="ctr">
              <a:spcAft>
                <a:spcPts val="600"/>
              </a:spcAft>
            </a:pPr>
            <a:r>
              <a:rPr lang="en-US" sz="4600" b="1" dirty="0">
                <a:solidFill>
                  <a:srgbClr val="41719C"/>
                </a:solidFill>
                <a:latin typeface="Georgia" charset="0"/>
                <a:ea typeface="Georgia" charset="0"/>
                <a:cs typeface="Georgia" charset="0"/>
              </a:rPr>
              <a:t>Energy Efficiency</a:t>
            </a:r>
          </a:p>
        </p:txBody>
      </p:sp>
      <p:sp>
        <p:nvSpPr>
          <p:cNvPr id="19" name="TextBox 18">
            <a:extLst>
              <a:ext uri="{FF2B5EF4-FFF2-40B4-BE49-F238E27FC236}">
                <a16:creationId xmlns:a16="http://schemas.microsoft.com/office/drawing/2014/main" id="{C7A8FA59-927D-4C26-A1E5-6F6342AFFCCE}"/>
              </a:ext>
            </a:extLst>
          </p:cNvPr>
          <p:cNvSpPr txBox="1"/>
          <p:nvPr/>
        </p:nvSpPr>
        <p:spPr>
          <a:xfrm>
            <a:off x="1309371" y="5263121"/>
            <a:ext cx="8771467" cy="954107"/>
          </a:xfrm>
          <a:prstGeom prst="rect">
            <a:avLst/>
          </a:prstGeom>
          <a:noFill/>
        </p:spPr>
        <p:txBody>
          <a:bodyPr wrap="square" rtlCol="0">
            <a:spAutoFit/>
          </a:bodyPr>
          <a:lstStyle/>
          <a:p>
            <a:pPr algn="ctr">
              <a:spcAft>
                <a:spcPts val="600"/>
              </a:spcAft>
            </a:pPr>
            <a:r>
              <a:rPr lang="en-US" sz="2800" dirty="0">
                <a:latin typeface="Georgia" charset="0"/>
                <a:ea typeface="Georgia" charset="0"/>
                <a:cs typeface="Georgia" charset="0"/>
              </a:rPr>
              <a:t>Membership information available at </a:t>
            </a:r>
            <a:r>
              <a:rPr lang="en-US" sz="2800" dirty="0">
                <a:solidFill>
                  <a:srgbClr val="548235"/>
                </a:solidFill>
                <a:latin typeface="Georgia" charset="0"/>
                <a:ea typeface="Georgia" charset="0"/>
                <a:cs typeface="Georgia" charset="0"/>
              </a:rPr>
              <a:t>www.BuildingNC.org</a:t>
            </a:r>
          </a:p>
        </p:txBody>
      </p:sp>
      <p:sp>
        <p:nvSpPr>
          <p:cNvPr id="20" name="Rectangle 19">
            <a:extLst>
              <a:ext uri="{FF2B5EF4-FFF2-40B4-BE49-F238E27FC236}">
                <a16:creationId xmlns:a16="http://schemas.microsoft.com/office/drawing/2014/main" id="{58490280-AC87-4287-A69B-59F9E46C115D}"/>
              </a:ext>
            </a:extLst>
          </p:cNvPr>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About NCBPA</a:t>
            </a:r>
          </a:p>
        </p:txBody>
      </p:sp>
      <p:pic>
        <p:nvPicPr>
          <p:cNvPr id="10" name="Picture 9">
            <a:extLst>
              <a:ext uri="{FF2B5EF4-FFF2-40B4-BE49-F238E27FC236}">
                <a16:creationId xmlns:a16="http://schemas.microsoft.com/office/drawing/2014/main" id="{70A33D9B-8B16-4B3D-92DA-A8CB9643D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5555"/>
            <a:ext cx="2300676" cy="6242447"/>
          </a:xfrm>
          <a:prstGeom prst="rect">
            <a:avLst/>
          </a:prstGeom>
        </p:spPr>
      </p:pic>
      <p:pic>
        <p:nvPicPr>
          <p:cNvPr id="12" name="Picture 11">
            <a:extLst>
              <a:ext uri="{FF2B5EF4-FFF2-40B4-BE49-F238E27FC236}">
                <a16:creationId xmlns:a16="http://schemas.microsoft.com/office/drawing/2014/main" id="{B0705648-C27F-446B-8AC6-DEBB2A2DB7C3}"/>
              </a:ext>
            </a:extLst>
          </p:cNvPr>
          <p:cNvPicPr>
            <a:picLocks noChangeAspect="1"/>
          </p:cNvPicPr>
          <p:nvPr/>
        </p:nvPicPr>
        <p:blipFill rotWithShape="1">
          <a:blip r:embed="rId4">
            <a:extLst>
              <a:ext uri="{28A0092B-C50C-407E-A947-70E740481C1C}">
                <a14:useLocalDpi xmlns:a14="http://schemas.microsoft.com/office/drawing/2010/main" val="0"/>
              </a:ext>
            </a:extLst>
          </a:blip>
          <a:srcRect l="52126" t="78084" b="18559"/>
          <a:stretch/>
        </p:blipFill>
        <p:spPr>
          <a:xfrm>
            <a:off x="1268965" y="4804807"/>
            <a:ext cx="791256" cy="408545"/>
          </a:xfrm>
          <a:prstGeom prst="rect">
            <a:avLst/>
          </a:prstGeom>
        </p:spPr>
      </p:pic>
      <p:sp>
        <p:nvSpPr>
          <p:cNvPr id="2" name="TextBox 1">
            <a:extLst>
              <a:ext uri="{FF2B5EF4-FFF2-40B4-BE49-F238E27FC236}">
                <a16:creationId xmlns:a16="http://schemas.microsoft.com/office/drawing/2014/main" id="{4B81A074-620C-49C8-88E3-7790615203DB}"/>
              </a:ext>
            </a:extLst>
          </p:cNvPr>
          <p:cNvSpPr txBox="1"/>
          <p:nvPr/>
        </p:nvSpPr>
        <p:spPr>
          <a:xfrm>
            <a:off x="1110595" y="4785867"/>
            <a:ext cx="1107996"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1,500</a:t>
            </a:r>
          </a:p>
        </p:txBody>
      </p:sp>
      <p:pic>
        <p:nvPicPr>
          <p:cNvPr id="22" name="Picture 21">
            <a:extLst>
              <a:ext uri="{FF2B5EF4-FFF2-40B4-BE49-F238E27FC236}">
                <a16:creationId xmlns:a16="http://schemas.microsoft.com/office/drawing/2014/main" id="{548C39E7-05C3-43C0-8FBE-F7BE28B031C0}"/>
              </a:ext>
            </a:extLst>
          </p:cNvPr>
          <p:cNvPicPr>
            <a:picLocks noChangeAspect="1"/>
          </p:cNvPicPr>
          <p:nvPr/>
        </p:nvPicPr>
        <p:blipFill rotWithShape="1">
          <a:blip r:embed="rId4">
            <a:extLst>
              <a:ext uri="{28A0092B-C50C-407E-A947-70E740481C1C}">
                <a14:useLocalDpi xmlns:a14="http://schemas.microsoft.com/office/drawing/2010/main" val="0"/>
              </a:ext>
            </a:extLst>
          </a:blip>
          <a:srcRect l="52126" t="78084" b="18559"/>
          <a:stretch/>
        </p:blipFill>
        <p:spPr>
          <a:xfrm>
            <a:off x="372036" y="3635298"/>
            <a:ext cx="791256" cy="408545"/>
          </a:xfrm>
          <a:prstGeom prst="rect">
            <a:avLst/>
          </a:prstGeom>
        </p:spPr>
      </p:pic>
      <p:sp>
        <p:nvSpPr>
          <p:cNvPr id="23" name="TextBox 22">
            <a:extLst>
              <a:ext uri="{FF2B5EF4-FFF2-40B4-BE49-F238E27FC236}">
                <a16:creationId xmlns:a16="http://schemas.microsoft.com/office/drawing/2014/main" id="{5D17BE83-E0BC-46CA-9E06-96B8A9FE5F88}"/>
              </a:ext>
            </a:extLst>
          </p:cNvPr>
          <p:cNvSpPr txBox="1"/>
          <p:nvPr/>
        </p:nvSpPr>
        <p:spPr>
          <a:xfrm>
            <a:off x="230137" y="3621122"/>
            <a:ext cx="1039067"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$15B</a:t>
            </a:r>
          </a:p>
        </p:txBody>
      </p:sp>
      <p:pic>
        <p:nvPicPr>
          <p:cNvPr id="27" name="Picture 26">
            <a:extLst>
              <a:ext uri="{FF2B5EF4-FFF2-40B4-BE49-F238E27FC236}">
                <a16:creationId xmlns:a16="http://schemas.microsoft.com/office/drawing/2014/main" id="{ECECF72E-1B61-4491-9F6B-FEBCFAB7E8B5}"/>
              </a:ext>
            </a:extLst>
          </p:cNvPr>
          <p:cNvPicPr>
            <a:picLocks noChangeAspect="1"/>
          </p:cNvPicPr>
          <p:nvPr/>
        </p:nvPicPr>
        <p:blipFill rotWithShape="1">
          <a:blip r:embed="rId4">
            <a:extLst>
              <a:ext uri="{28A0092B-C50C-407E-A947-70E740481C1C}">
                <a14:useLocalDpi xmlns:a14="http://schemas.microsoft.com/office/drawing/2010/main" val="0"/>
              </a:ext>
            </a:extLst>
          </a:blip>
          <a:srcRect l="52126" t="78084" b="18559"/>
          <a:stretch/>
        </p:blipFill>
        <p:spPr>
          <a:xfrm>
            <a:off x="74402" y="5837114"/>
            <a:ext cx="1234969" cy="1033035"/>
          </a:xfrm>
          <a:prstGeom prst="rect">
            <a:avLst/>
          </a:prstGeom>
        </p:spPr>
      </p:pic>
      <p:sp>
        <p:nvSpPr>
          <p:cNvPr id="25" name="TextBox 24">
            <a:extLst>
              <a:ext uri="{FF2B5EF4-FFF2-40B4-BE49-F238E27FC236}">
                <a16:creationId xmlns:a16="http://schemas.microsoft.com/office/drawing/2014/main" id="{5A41FD16-A941-4D12-8687-DB59811BE702}"/>
              </a:ext>
            </a:extLst>
          </p:cNvPr>
          <p:cNvSpPr txBox="1"/>
          <p:nvPr/>
        </p:nvSpPr>
        <p:spPr>
          <a:xfrm>
            <a:off x="153613" y="6303237"/>
            <a:ext cx="1241088" cy="400110"/>
          </a:xfrm>
          <a:prstGeom prst="rect">
            <a:avLst/>
          </a:prstGeom>
          <a:noFill/>
        </p:spPr>
        <p:txBody>
          <a:bodyPr wrap="square" rtlCol="0">
            <a:spAutoFit/>
          </a:bodyPr>
          <a:lstStyle/>
          <a:p>
            <a:pPr algn="ctr"/>
            <a:r>
              <a:rPr lang="en-US" sz="1000" b="1" dirty="0">
                <a:solidFill>
                  <a:srgbClr val="41719C"/>
                </a:solidFill>
                <a:latin typeface="Arial" panose="020B0604020202020204" pitchFamily="34" charset="0"/>
                <a:cs typeface="Arial" panose="020B0604020202020204" pitchFamily="34" charset="0"/>
              </a:rPr>
              <a:t>STATE GDP CONTRIBUTION</a:t>
            </a:r>
          </a:p>
        </p:txBody>
      </p:sp>
      <p:pic>
        <p:nvPicPr>
          <p:cNvPr id="28" name="Picture 27">
            <a:extLst>
              <a:ext uri="{FF2B5EF4-FFF2-40B4-BE49-F238E27FC236}">
                <a16:creationId xmlns:a16="http://schemas.microsoft.com/office/drawing/2014/main" id="{D5023C78-E24A-4521-A606-65323F174F11}"/>
              </a:ext>
            </a:extLst>
          </p:cNvPr>
          <p:cNvPicPr>
            <a:picLocks noChangeAspect="1"/>
          </p:cNvPicPr>
          <p:nvPr/>
        </p:nvPicPr>
        <p:blipFill rotWithShape="1">
          <a:blip r:embed="rId4">
            <a:extLst>
              <a:ext uri="{28A0092B-C50C-407E-A947-70E740481C1C}">
                <a14:useLocalDpi xmlns:a14="http://schemas.microsoft.com/office/drawing/2010/main" val="0"/>
              </a:ext>
            </a:extLst>
          </a:blip>
          <a:srcRect l="52126" t="78084" b="18559"/>
          <a:stretch/>
        </p:blipFill>
        <p:spPr>
          <a:xfrm>
            <a:off x="1309368" y="5819238"/>
            <a:ext cx="705876" cy="914032"/>
          </a:xfrm>
          <a:prstGeom prst="rect">
            <a:avLst/>
          </a:prstGeom>
        </p:spPr>
      </p:pic>
      <p:pic>
        <p:nvPicPr>
          <p:cNvPr id="29" name="Picture 28">
            <a:extLst>
              <a:ext uri="{FF2B5EF4-FFF2-40B4-BE49-F238E27FC236}">
                <a16:creationId xmlns:a16="http://schemas.microsoft.com/office/drawing/2014/main" id="{4AD1B28D-BCBC-4C4E-A96F-13E95AD2513E}"/>
              </a:ext>
            </a:extLst>
          </p:cNvPr>
          <p:cNvPicPr>
            <a:picLocks noChangeAspect="1"/>
          </p:cNvPicPr>
          <p:nvPr/>
        </p:nvPicPr>
        <p:blipFill rotWithShape="1">
          <a:blip r:embed="rId4">
            <a:extLst>
              <a:ext uri="{28A0092B-C50C-407E-A947-70E740481C1C}">
                <a14:useLocalDpi xmlns:a14="http://schemas.microsoft.com/office/drawing/2010/main" val="0"/>
              </a:ext>
            </a:extLst>
          </a:blip>
          <a:srcRect l="54105" t="83365" r="3868" b="1079"/>
          <a:stretch/>
        </p:blipFill>
        <p:spPr>
          <a:xfrm>
            <a:off x="1446592" y="6023360"/>
            <a:ext cx="844291" cy="847955"/>
          </a:xfrm>
          <a:prstGeom prst="rect">
            <a:avLst/>
          </a:prstGeom>
        </p:spPr>
      </p:pic>
      <p:sp>
        <p:nvSpPr>
          <p:cNvPr id="24" name="TextBox 23">
            <a:extLst>
              <a:ext uri="{FF2B5EF4-FFF2-40B4-BE49-F238E27FC236}">
                <a16:creationId xmlns:a16="http://schemas.microsoft.com/office/drawing/2014/main" id="{A578DA2F-1D47-4F9E-A42A-575C22252ACA}"/>
              </a:ext>
            </a:extLst>
          </p:cNvPr>
          <p:cNvSpPr txBox="1"/>
          <p:nvPr/>
        </p:nvSpPr>
        <p:spPr>
          <a:xfrm>
            <a:off x="317151" y="5906008"/>
            <a:ext cx="1005403" cy="461665"/>
          </a:xfrm>
          <a:prstGeom prst="rect">
            <a:avLst/>
          </a:prstGeom>
          <a:noFill/>
        </p:spPr>
        <p:txBody>
          <a:bodyPr wrap="none" rtlCol="0">
            <a:spAutoFit/>
          </a:bodyPr>
          <a:lstStyle/>
          <a:p>
            <a:r>
              <a:rPr lang="en-US" sz="2400" b="1" dirty="0">
                <a:solidFill>
                  <a:srgbClr val="28AACE"/>
                </a:solidFill>
                <a:latin typeface="Arial Black" panose="020B0A04020102020204" pitchFamily="34" charset="0"/>
              </a:rPr>
              <a:t>3.8%</a:t>
            </a:r>
          </a:p>
        </p:txBody>
      </p:sp>
    </p:spTree>
    <p:extLst>
      <p:ext uri="{BB962C8B-B14F-4D97-AF65-F5344CB8AC3E}">
        <p14:creationId xmlns:p14="http://schemas.microsoft.com/office/powerpoint/2010/main" val="22429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1000"/>
                                        <p:tgtEl>
                                          <p:spTgt spid="13">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1500"/>
                                        <p:tgtEl>
                                          <p:spTgt spid="18">
                                            <p:txEl>
                                              <p:pRg st="0" end="0"/>
                                            </p:txEl>
                                          </p:spTgt>
                                        </p:tgtEl>
                                      </p:cBhvr>
                                    </p:animEffect>
                                  </p:childTnLst>
                                </p:cTn>
                              </p:par>
                            </p:childTnLst>
                          </p:cTn>
                        </p:par>
                        <p:par>
                          <p:cTn id="16" fill="hold">
                            <p:stCondLst>
                              <p:cond delay="4500"/>
                            </p:stCondLst>
                            <p:childTnLst>
                              <p:par>
                                <p:cTn id="17" presetID="1" presetClass="exit" presetSubtype="0"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hidden"/>
                                      </p:to>
                                    </p:set>
                                  </p:childTnLst>
                                </p:cTn>
                              </p:par>
                            </p:childTnLst>
                          </p:cTn>
                        </p:par>
                        <p:par>
                          <p:cTn id="19" fill="hold">
                            <p:stCondLst>
                              <p:cond delay="4500"/>
                            </p:stCondLst>
                            <p:childTnLst>
                              <p:par>
                                <p:cTn id="20" presetID="10" presetClass="entr" presetSubtype="0" fill="hold" nodeType="after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2000"/>
                                        <p:tgtEl>
                                          <p:spTgt spid="17">
                                            <p:txEl>
                                              <p:pRg st="0" end="0"/>
                                            </p:txEl>
                                          </p:spTgt>
                                        </p:tgtEl>
                                      </p:cBhvr>
                                    </p:animEffect>
                                  </p:childTnLst>
                                </p:cTn>
                              </p:par>
                            </p:childTnLst>
                          </p:cTn>
                        </p:par>
                        <p:par>
                          <p:cTn id="23" fill="hold">
                            <p:stCondLst>
                              <p:cond delay="6500"/>
                            </p:stCondLst>
                            <p:childTnLst>
                              <p:par>
                                <p:cTn id="24" presetID="1" presetClass="exit" presetSubtype="0" fill="hold" grpId="0" nodeType="afterEffect">
                                  <p:stCondLst>
                                    <p:cond delay="0"/>
                                  </p:stCondLst>
                                  <p:childTnLst>
                                    <p:set>
                                      <p:cBhvr>
                                        <p:cTn id="25" dur="1" fill="hold">
                                          <p:stCondLst>
                                            <p:cond delay="0"/>
                                          </p:stCondLst>
                                        </p:cTn>
                                        <p:tgtEl>
                                          <p:spTgt spid="17">
                                            <p:txEl>
                                              <p:pRg st="0" end="0"/>
                                            </p:txEl>
                                          </p:spTgt>
                                        </p:tgtEl>
                                        <p:attrNameLst>
                                          <p:attrName>style.visibility</p:attrName>
                                        </p:attrNameLst>
                                      </p:cBhvr>
                                      <p:to>
                                        <p:strVal val="hidden"/>
                                      </p:to>
                                    </p:set>
                                  </p:childTnLst>
                                </p:cTn>
                              </p:par>
                            </p:childTnLst>
                          </p:cTn>
                        </p:par>
                        <p:par>
                          <p:cTn id="26" fill="hold">
                            <p:stCondLst>
                              <p:cond delay="6500"/>
                            </p:stCondLst>
                            <p:childTnLst>
                              <p:par>
                                <p:cTn id="27" presetID="10" presetClass="entr" presetSubtype="0" fill="hold" nodeType="after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fade">
                                      <p:cBhvr>
                                        <p:cTn id="29" dur="2000"/>
                                        <p:tgtEl>
                                          <p:spTgt spid="15">
                                            <p:txEl>
                                              <p:pRg st="0" end="0"/>
                                            </p:txEl>
                                          </p:spTgt>
                                        </p:tgtEl>
                                      </p:cBhvr>
                                    </p:animEffect>
                                  </p:childTnLst>
                                </p:cTn>
                              </p:par>
                            </p:childTnLst>
                          </p:cTn>
                        </p:par>
                        <p:par>
                          <p:cTn id="30" fill="hold">
                            <p:stCondLst>
                              <p:cond delay="8500"/>
                            </p:stCondLst>
                            <p:childTnLst>
                              <p:par>
                                <p:cTn id="31" presetID="10" presetClass="entr" presetSubtype="0" fill="hold" nodeType="after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1500"/>
                                        <p:tgtEl>
                                          <p:spTgt spid="16">
                                            <p:txEl>
                                              <p:pRg st="0" end="0"/>
                                            </p:txEl>
                                          </p:spTgt>
                                        </p:tgtEl>
                                      </p:cBhvr>
                                    </p:animEffect>
                                  </p:childTnLst>
                                </p:cTn>
                              </p:par>
                            </p:childTnLst>
                          </p:cTn>
                        </p:par>
                        <p:par>
                          <p:cTn id="34" fill="hold">
                            <p:stCondLst>
                              <p:cond delay="10000"/>
                            </p:stCondLst>
                            <p:childTnLst>
                              <p:par>
                                <p:cTn id="35" presetID="10" presetClass="entr" presetSubtype="0" fill="hold"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1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P spid="18"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Up-Front Costs vs. Benefits</a:t>
            </a:r>
          </a:p>
        </p:txBody>
      </p:sp>
      <p:pic>
        <p:nvPicPr>
          <p:cNvPr id="3" name="Picture 2">
            <a:extLst>
              <a:ext uri="{FF2B5EF4-FFF2-40B4-BE49-F238E27FC236}">
                <a16:creationId xmlns:a16="http://schemas.microsoft.com/office/drawing/2014/main" id="{928E9FEA-E98E-4248-9735-A522B717C9BE}"/>
              </a:ext>
            </a:extLst>
          </p:cNvPr>
          <p:cNvPicPr>
            <a:picLocks noChangeAspect="1"/>
          </p:cNvPicPr>
          <p:nvPr/>
        </p:nvPicPr>
        <p:blipFill rotWithShape="1">
          <a:blip r:embed="rId3">
            <a:extLst>
              <a:ext uri="{28A0092B-C50C-407E-A947-70E740481C1C}">
                <a14:useLocalDpi xmlns:a14="http://schemas.microsoft.com/office/drawing/2010/main" val="0"/>
              </a:ext>
            </a:extLst>
          </a:blip>
          <a:srcRect t="26536" r="27708"/>
          <a:stretch/>
        </p:blipFill>
        <p:spPr>
          <a:xfrm>
            <a:off x="211911" y="1645590"/>
            <a:ext cx="3844294" cy="241577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6000DB2-1F26-47E9-A0C1-872EB043A605}"/>
              </a:ext>
            </a:extLst>
          </p:cNvPr>
          <p:cNvPicPr>
            <a:picLocks noChangeAspect="1"/>
          </p:cNvPicPr>
          <p:nvPr/>
        </p:nvPicPr>
        <p:blipFill rotWithShape="1">
          <a:blip r:embed="rId3">
            <a:extLst>
              <a:ext uri="{28A0092B-C50C-407E-A947-70E740481C1C}">
                <a14:useLocalDpi xmlns:a14="http://schemas.microsoft.com/office/drawing/2010/main" val="0"/>
              </a:ext>
            </a:extLst>
          </a:blip>
          <a:srcRect b="87024"/>
          <a:stretch/>
        </p:blipFill>
        <p:spPr>
          <a:xfrm>
            <a:off x="211910" y="776728"/>
            <a:ext cx="8819412" cy="70768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6264BAF-88E2-42A6-A53C-951279E34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8825" y="2063347"/>
            <a:ext cx="6314733" cy="321946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938F1A9-4773-4084-BC44-2BD7964E5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665" y="5546975"/>
            <a:ext cx="5529587" cy="1068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9115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Short-Term ROI Needed</a:t>
            </a:r>
          </a:p>
        </p:txBody>
      </p:sp>
      <p:pic>
        <p:nvPicPr>
          <p:cNvPr id="3" name="Picture 2">
            <a:extLst>
              <a:ext uri="{FF2B5EF4-FFF2-40B4-BE49-F238E27FC236}">
                <a16:creationId xmlns:a16="http://schemas.microsoft.com/office/drawing/2014/main" id="{1B7C8F8D-38FA-4497-98A3-7F18ED606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25" y="799464"/>
            <a:ext cx="8372750" cy="5798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7048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Workforce Concerns</a:t>
            </a:r>
          </a:p>
        </p:txBody>
      </p:sp>
      <p:pic>
        <p:nvPicPr>
          <p:cNvPr id="3" name="Picture 2">
            <a:extLst>
              <a:ext uri="{FF2B5EF4-FFF2-40B4-BE49-F238E27FC236}">
                <a16:creationId xmlns:a16="http://schemas.microsoft.com/office/drawing/2014/main" id="{FD17EB25-433D-4166-B171-F30BDD1E3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08" y="980338"/>
            <a:ext cx="7069984" cy="5230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2961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Market Valuation</a:t>
            </a:r>
          </a:p>
        </p:txBody>
      </p:sp>
      <p:pic>
        <p:nvPicPr>
          <p:cNvPr id="3" name="Picture 2">
            <a:extLst>
              <a:ext uri="{FF2B5EF4-FFF2-40B4-BE49-F238E27FC236}">
                <a16:creationId xmlns:a16="http://schemas.microsoft.com/office/drawing/2014/main" id="{E1CA7154-3E19-48A8-9E5F-12B0D5537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676" y="1115652"/>
            <a:ext cx="3610651" cy="5125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8323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Real Estate Portfolios</a:t>
            </a:r>
          </a:p>
        </p:txBody>
      </p:sp>
      <p:pic>
        <p:nvPicPr>
          <p:cNvPr id="3" name="Picture 2" descr="Image result for commercial real estate green trends">
            <a:extLst>
              <a:ext uri="{FF2B5EF4-FFF2-40B4-BE49-F238E27FC236}">
                <a16:creationId xmlns:a16="http://schemas.microsoft.com/office/drawing/2014/main" id="{932FC268-912E-4C68-B0E3-BE28BD3053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286"/>
          <a:stretch/>
        </p:blipFill>
        <p:spPr bwMode="auto">
          <a:xfrm>
            <a:off x="2070179" y="1159824"/>
            <a:ext cx="5003642" cy="5125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052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The Split Incentive</a:t>
            </a:r>
          </a:p>
        </p:txBody>
      </p:sp>
      <p:pic>
        <p:nvPicPr>
          <p:cNvPr id="5122" name="Picture 2" descr="Image result for commercial energy split incentive">
            <a:extLst>
              <a:ext uri="{FF2B5EF4-FFF2-40B4-BE49-F238E27FC236}">
                <a16:creationId xmlns:a16="http://schemas.microsoft.com/office/drawing/2014/main" id="{64F14088-9E1A-41D1-801C-265B43B28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335" y="1109665"/>
            <a:ext cx="6033330" cy="4996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20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Industrial Opt-Out Info</a:t>
            </a:r>
          </a:p>
        </p:txBody>
      </p:sp>
      <p:pic>
        <p:nvPicPr>
          <p:cNvPr id="3" name="Picture 2">
            <a:extLst>
              <a:ext uri="{FF2B5EF4-FFF2-40B4-BE49-F238E27FC236}">
                <a16:creationId xmlns:a16="http://schemas.microsoft.com/office/drawing/2014/main" id="{CB34BF5C-4B4A-4F61-B0A4-B568BB08A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442" y="1241945"/>
            <a:ext cx="6671119" cy="47907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5775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3607449"/>
            <a:ext cx="4872782" cy="3250552"/>
          </a:xfrm>
          <a:prstGeom prst="rect">
            <a:avLst/>
          </a:prstGeom>
        </p:spPr>
      </p:pic>
      <p:pic>
        <p:nvPicPr>
          <p:cNvPr id="15" name="Picture 1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408477" y="3607450"/>
            <a:ext cx="4735525" cy="3250553"/>
          </a:xfrm>
          <a:prstGeom prst="rect">
            <a:avLst/>
          </a:prstGeom>
        </p:spPr>
      </p:pic>
      <p:pic>
        <p:nvPicPr>
          <p:cNvPr id="16" name="Picture 1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0" y="-1"/>
            <a:ext cx="4872786" cy="3607487"/>
          </a:xfrm>
          <a:prstGeom prst="rect">
            <a:avLst/>
          </a:prstGeom>
        </p:spPr>
      </p:pic>
      <p:pic>
        <p:nvPicPr>
          <p:cNvPr id="17" name="Picture 16"/>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408479" y="122"/>
            <a:ext cx="4735523" cy="3607326"/>
          </a:xfrm>
          <a:prstGeom prst="rect">
            <a:avLst/>
          </a:prstGeom>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7383" y="135677"/>
            <a:ext cx="3552618" cy="2482078"/>
          </a:xfrm>
          <a:prstGeom prst="rect">
            <a:avLst/>
          </a:prstGeom>
        </p:spPr>
      </p:pic>
      <p:sp>
        <p:nvSpPr>
          <p:cNvPr id="5" name="TextBox 4"/>
          <p:cNvSpPr txBox="1"/>
          <p:nvPr/>
        </p:nvSpPr>
        <p:spPr>
          <a:xfrm>
            <a:off x="-35628" y="3048123"/>
            <a:ext cx="9250878" cy="1815882"/>
          </a:xfrm>
          <a:prstGeom prst="rect">
            <a:avLst/>
          </a:prstGeom>
          <a:noFill/>
        </p:spPr>
        <p:txBody>
          <a:bodyPr wrap="square" rtlCol="0">
            <a:spAutoFit/>
          </a:bodyPr>
          <a:lstStyle/>
          <a:p>
            <a:pPr algn="ctr"/>
            <a:r>
              <a:rPr lang="en-US" sz="5600" b="1" dirty="0">
                <a:solidFill>
                  <a:srgbClr val="C55A11"/>
                </a:solidFill>
                <a:latin typeface="Georgia" panose="02040502050405020303" pitchFamily="18" charset="0"/>
              </a:rPr>
              <a:t>What Trends and Solutions Drive Growth?</a:t>
            </a:r>
          </a:p>
        </p:txBody>
      </p:sp>
      <p:sp>
        <p:nvSpPr>
          <p:cNvPr id="18" name="TextBox 17"/>
          <p:cNvSpPr txBox="1"/>
          <p:nvPr/>
        </p:nvSpPr>
        <p:spPr>
          <a:xfrm>
            <a:off x="0" y="5358852"/>
            <a:ext cx="9144000" cy="1477328"/>
          </a:xfrm>
          <a:prstGeom prst="rect">
            <a:avLst/>
          </a:prstGeom>
          <a:noFill/>
        </p:spPr>
        <p:txBody>
          <a:bodyPr wrap="square" rtlCol="0">
            <a:spAutoFit/>
          </a:bodyPr>
          <a:lstStyle/>
          <a:p>
            <a:pPr algn="ctr"/>
            <a:r>
              <a:rPr lang="en-US" sz="3000" b="1" dirty="0">
                <a:solidFill>
                  <a:srgbClr val="548235"/>
                </a:solidFill>
                <a:latin typeface="Georgia" panose="02040502050405020303" pitchFamily="18" charset="0"/>
              </a:rPr>
              <a:t>Retrofit Conference</a:t>
            </a:r>
          </a:p>
          <a:p>
            <a:pPr algn="ctr"/>
            <a:endParaRPr lang="en-US" sz="3000" b="1" dirty="0">
              <a:latin typeface="Georgia" panose="02040502050405020303" pitchFamily="18" charset="0"/>
            </a:endParaRPr>
          </a:p>
          <a:p>
            <a:pPr algn="ctr"/>
            <a:r>
              <a:rPr lang="en-US" sz="3000" b="1" dirty="0">
                <a:solidFill>
                  <a:srgbClr val="41719C"/>
                </a:solidFill>
                <a:latin typeface="Georgia" panose="02040502050405020303" pitchFamily="18" charset="0"/>
              </a:rPr>
              <a:t>October 9, 2018</a:t>
            </a:r>
          </a:p>
        </p:txBody>
      </p:sp>
    </p:spTree>
    <p:extLst>
      <p:ext uri="{BB962C8B-B14F-4D97-AF65-F5344CB8AC3E}">
        <p14:creationId xmlns:p14="http://schemas.microsoft.com/office/powerpoint/2010/main" val="200273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Net Zero Energy Buildings</a:t>
            </a:r>
          </a:p>
        </p:txBody>
      </p:sp>
      <p:pic>
        <p:nvPicPr>
          <p:cNvPr id="6" name="Picture 5">
            <a:extLst>
              <a:ext uri="{FF2B5EF4-FFF2-40B4-BE49-F238E27FC236}">
                <a16:creationId xmlns:a16="http://schemas.microsoft.com/office/drawing/2014/main" id="{09D50C55-40ED-4C07-AEC5-A856080BE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373" y="658419"/>
            <a:ext cx="7047254" cy="2984633"/>
          </a:xfrm>
          <a:prstGeom prst="rect">
            <a:avLst/>
          </a:prstGeom>
        </p:spPr>
      </p:pic>
      <p:pic>
        <p:nvPicPr>
          <p:cNvPr id="8" name="Picture 7">
            <a:extLst>
              <a:ext uri="{FF2B5EF4-FFF2-40B4-BE49-F238E27FC236}">
                <a16:creationId xmlns:a16="http://schemas.microsoft.com/office/drawing/2014/main" id="{A2F5344F-01FB-4D05-BD65-6D3D479D2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373" y="3743593"/>
            <a:ext cx="7047254" cy="3028633"/>
          </a:xfrm>
          <a:prstGeom prst="rect">
            <a:avLst/>
          </a:prstGeom>
        </p:spPr>
      </p:pic>
    </p:spTree>
    <p:extLst>
      <p:ext uri="{BB962C8B-B14F-4D97-AF65-F5344CB8AC3E}">
        <p14:creationId xmlns:p14="http://schemas.microsoft.com/office/powerpoint/2010/main" val="4178807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Innovative Project Financing: C-PACE</a:t>
            </a:r>
          </a:p>
        </p:txBody>
      </p:sp>
      <p:pic>
        <p:nvPicPr>
          <p:cNvPr id="3" name="Picture 2">
            <a:extLst>
              <a:ext uri="{FF2B5EF4-FFF2-40B4-BE49-F238E27FC236}">
                <a16:creationId xmlns:a16="http://schemas.microsoft.com/office/drawing/2014/main" id="{A535ADC4-767E-4B1A-B9DD-57473C0E6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723122"/>
            <a:ext cx="5486401" cy="2705878"/>
          </a:xfrm>
          <a:prstGeom prst="rect">
            <a:avLst/>
          </a:prstGeom>
        </p:spPr>
      </p:pic>
      <p:pic>
        <p:nvPicPr>
          <p:cNvPr id="5" name="Picture 4">
            <a:extLst>
              <a:ext uri="{FF2B5EF4-FFF2-40B4-BE49-F238E27FC236}">
                <a16:creationId xmlns:a16="http://schemas.microsoft.com/office/drawing/2014/main" id="{C2DB54A7-0FAA-4E6C-A318-B0CA70049C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23" y="3578537"/>
            <a:ext cx="6418690" cy="3279465"/>
          </a:xfrm>
          <a:prstGeom prst="rect">
            <a:avLst/>
          </a:prstGeom>
        </p:spPr>
      </p:pic>
      <p:pic>
        <p:nvPicPr>
          <p:cNvPr id="6" name="Picture 5">
            <a:extLst>
              <a:ext uri="{FF2B5EF4-FFF2-40B4-BE49-F238E27FC236}">
                <a16:creationId xmlns:a16="http://schemas.microsoft.com/office/drawing/2014/main" id="{DB5DDF97-71BB-49DD-AE19-477538B2C5C9}"/>
              </a:ext>
            </a:extLst>
          </p:cNvPr>
          <p:cNvPicPr>
            <a:picLocks noChangeAspect="1"/>
          </p:cNvPicPr>
          <p:nvPr/>
        </p:nvPicPr>
        <p:blipFill rotWithShape="1">
          <a:blip r:embed="rId5">
            <a:extLst>
              <a:ext uri="{28A0092B-C50C-407E-A947-70E740481C1C}">
                <a14:useLocalDpi xmlns:a14="http://schemas.microsoft.com/office/drawing/2010/main" val="0"/>
              </a:ext>
            </a:extLst>
          </a:blip>
          <a:srcRect r="50032"/>
          <a:stretch/>
        </p:blipFill>
        <p:spPr>
          <a:xfrm>
            <a:off x="6110718" y="897297"/>
            <a:ext cx="2481870" cy="235753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E7BFF49-B659-49D2-9616-B587E57B2D8D}"/>
              </a:ext>
            </a:extLst>
          </p:cNvPr>
          <p:cNvPicPr>
            <a:picLocks noChangeAspect="1"/>
          </p:cNvPicPr>
          <p:nvPr/>
        </p:nvPicPr>
        <p:blipFill rotWithShape="1">
          <a:blip r:embed="rId5">
            <a:extLst>
              <a:ext uri="{28A0092B-C50C-407E-A947-70E740481C1C}">
                <a14:useLocalDpi xmlns:a14="http://schemas.microsoft.com/office/drawing/2010/main" val="0"/>
              </a:ext>
            </a:extLst>
          </a:blip>
          <a:srcRect l="50082"/>
          <a:stretch/>
        </p:blipFill>
        <p:spPr>
          <a:xfrm>
            <a:off x="6423705" y="3964017"/>
            <a:ext cx="2638172" cy="2508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5528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Presented By</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1340" r="15979"/>
          <a:stretch/>
        </p:blipFill>
        <p:spPr>
          <a:xfrm>
            <a:off x="1514867" y="1492813"/>
            <a:ext cx="2513895" cy="2864874"/>
          </a:xfrm>
          <a:prstGeom prst="rect">
            <a:avLst/>
          </a:prstGeom>
        </p:spPr>
      </p:pic>
      <p:sp>
        <p:nvSpPr>
          <p:cNvPr id="7" name="TextBox 6"/>
          <p:cNvSpPr txBox="1"/>
          <p:nvPr/>
        </p:nvSpPr>
        <p:spPr>
          <a:xfrm>
            <a:off x="652938" y="4568853"/>
            <a:ext cx="4237057" cy="1723549"/>
          </a:xfrm>
          <a:prstGeom prst="rect">
            <a:avLst/>
          </a:prstGeom>
          <a:noFill/>
        </p:spPr>
        <p:txBody>
          <a:bodyPr wrap="none" rtlCol="0">
            <a:spAutoFit/>
          </a:bodyPr>
          <a:lstStyle/>
          <a:p>
            <a:pPr algn="ctr"/>
            <a:r>
              <a:rPr lang="en-US" sz="3400" b="1" dirty="0">
                <a:solidFill>
                  <a:srgbClr val="C55A11"/>
                </a:solidFill>
                <a:latin typeface="Georgia" panose="02040502050405020303" pitchFamily="18" charset="0"/>
              </a:rPr>
              <a:t>Ryan Miller</a:t>
            </a:r>
          </a:p>
          <a:p>
            <a:pPr algn="ctr"/>
            <a:r>
              <a:rPr lang="en-US" sz="2400" dirty="0">
                <a:latin typeface="Georgia" panose="02040502050405020303" pitchFamily="18" charset="0"/>
              </a:rPr>
              <a:t>Founder &amp; Executive Director</a:t>
            </a:r>
          </a:p>
          <a:p>
            <a:pPr algn="ctr"/>
            <a:r>
              <a:rPr lang="en-US" sz="2400" dirty="0">
                <a:latin typeface="Georgia" panose="02040502050405020303" pitchFamily="18" charset="0"/>
              </a:rPr>
              <a:t>Ryan@BuildingNC.org</a:t>
            </a:r>
          </a:p>
          <a:p>
            <a:pPr algn="ctr"/>
            <a:r>
              <a:rPr lang="en-US" sz="2400" dirty="0">
                <a:latin typeface="Georgia" panose="02040502050405020303" pitchFamily="18" charset="0"/>
              </a:rPr>
              <a:t>919-521-3385</a:t>
            </a:r>
          </a:p>
        </p:txBody>
      </p:sp>
      <p:pic>
        <p:nvPicPr>
          <p:cNvPr id="9" name="Picture 8">
            <a:extLst>
              <a:ext uri="{FF2B5EF4-FFF2-40B4-BE49-F238E27FC236}">
                <a16:creationId xmlns:a16="http://schemas.microsoft.com/office/drawing/2014/main" id="{93703617-CAD0-4070-BA61-D9D070138FE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3139" y="1717508"/>
            <a:ext cx="3457306" cy="2415487"/>
          </a:xfrm>
          <a:prstGeom prst="rect">
            <a:avLst/>
          </a:prstGeom>
        </p:spPr>
      </p:pic>
    </p:spTree>
    <p:custDataLst>
      <p:tags r:id="rId1"/>
    </p:custDataLst>
    <p:extLst>
      <p:ext uri="{BB962C8B-B14F-4D97-AF65-F5344CB8AC3E}">
        <p14:creationId xmlns:p14="http://schemas.microsoft.com/office/powerpoint/2010/main" val="194509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Disaster Recovery &amp; Code Reform</a:t>
            </a:r>
          </a:p>
        </p:txBody>
      </p:sp>
      <p:pic>
        <p:nvPicPr>
          <p:cNvPr id="5" name="Picture 4">
            <a:extLst>
              <a:ext uri="{FF2B5EF4-FFF2-40B4-BE49-F238E27FC236}">
                <a16:creationId xmlns:a16="http://schemas.microsoft.com/office/drawing/2014/main" id="{5CA0B2B7-D4B1-43D0-BF95-1138A8949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69" y="797224"/>
            <a:ext cx="8847865" cy="453201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32C58AA-54F4-44AC-9E91-8710F7FCB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170" y="4029075"/>
            <a:ext cx="8290546" cy="2704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498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Envelope Commissioning</a:t>
            </a:r>
          </a:p>
        </p:txBody>
      </p:sp>
      <p:pic>
        <p:nvPicPr>
          <p:cNvPr id="1026" name="Picture 1" descr="image003">
            <a:extLst>
              <a:ext uri="{FF2B5EF4-FFF2-40B4-BE49-F238E27FC236}">
                <a16:creationId xmlns:a16="http://schemas.microsoft.com/office/drawing/2014/main" id="{96855A98-84E1-44D5-8427-8AD974622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67" y="866898"/>
            <a:ext cx="7412595" cy="555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280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Building and Energy Code</a:t>
            </a:r>
          </a:p>
        </p:txBody>
      </p:sp>
      <p:pic>
        <p:nvPicPr>
          <p:cNvPr id="7170" name="Picture 2" descr="Building envelope mock-up">
            <a:extLst>
              <a:ext uri="{FF2B5EF4-FFF2-40B4-BE49-F238E27FC236}">
                <a16:creationId xmlns:a16="http://schemas.microsoft.com/office/drawing/2014/main" id="{709E9264-2FC7-4CF8-A277-9C5DC626E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44" y="835764"/>
            <a:ext cx="4409456" cy="38509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esting in progress with AAMA 503">
            <a:extLst>
              <a:ext uri="{FF2B5EF4-FFF2-40B4-BE49-F238E27FC236}">
                <a16:creationId xmlns:a16="http://schemas.microsoft.com/office/drawing/2014/main" id="{86BD327A-CC15-4D93-815E-887306FAD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255" y="2624449"/>
            <a:ext cx="4288203" cy="4073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129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State Policy Investments &amp; Mandates</a:t>
            </a:r>
          </a:p>
        </p:txBody>
      </p:sp>
      <p:pic>
        <p:nvPicPr>
          <p:cNvPr id="7" name="Picture 6" descr="Screen Clipping">
            <a:extLst>
              <a:ext uri="{FF2B5EF4-FFF2-40B4-BE49-F238E27FC236}">
                <a16:creationId xmlns:a16="http://schemas.microsoft.com/office/drawing/2014/main" id="{AD74F4E0-8AA2-4C9A-8376-69A3A24C9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47" y="761057"/>
            <a:ext cx="4146216" cy="3420461"/>
          </a:xfrm>
          <a:prstGeom prst="rect">
            <a:avLst/>
          </a:prstGeom>
          <a:ln>
            <a:noFill/>
          </a:ln>
          <a:effectLst>
            <a:outerShdw blurRad="292100" dist="139700" dir="2700000" algn="tl" rotWithShape="0">
              <a:srgbClr val="333333">
                <a:alpha val="65000"/>
              </a:srgbClr>
            </a:outerShdw>
          </a:effectLst>
        </p:spPr>
      </p:pic>
      <p:pic>
        <p:nvPicPr>
          <p:cNvPr id="6" name="Picture 5" descr="Screen Clipping">
            <a:extLst>
              <a:ext uri="{FF2B5EF4-FFF2-40B4-BE49-F238E27FC236}">
                <a16:creationId xmlns:a16="http://schemas.microsoft.com/office/drawing/2014/main" id="{06F77A84-AF96-41A2-956C-30BCAE23E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822" y="4587919"/>
            <a:ext cx="6491548" cy="1902093"/>
          </a:xfrm>
          <a:prstGeom prst="rect">
            <a:avLst/>
          </a:prstGeom>
          <a:ln>
            <a:noFill/>
          </a:ln>
          <a:effectLst>
            <a:outerShdw blurRad="292100" dist="139700" dir="2700000" algn="tl" rotWithShape="0">
              <a:srgbClr val="333333">
                <a:alpha val="65000"/>
              </a:srgbClr>
            </a:outerShdw>
          </a:effectLst>
        </p:spPr>
      </p:pic>
      <p:pic>
        <p:nvPicPr>
          <p:cNvPr id="8" name="Picture 7" descr="Screen Clipping">
            <a:extLst>
              <a:ext uri="{FF2B5EF4-FFF2-40B4-BE49-F238E27FC236}">
                <a16:creationId xmlns:a16="http://schemas.microsoft.com/office/drawing/2014/main" id="{7753E297-A897-4C55-A610-B480D7EB4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767" y="761057"/>
            <a:ext cx="3954105" cy="34204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7583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What’s the Starting Point?</a:t>
            </a:r>
          </a:p>
        </p:txBody>
      </p:sp>
      <p:pic>
        <p:nvPicPr>
          <p:cNvPr id="3" name="Picture 2">
            <a:extLst>
              <a:ext uri="{FF2B5EF4-FFF2-40B4-BE49-F238E27FC236}">
                <a16:creationId xmlns:a16="http://schemas.microsoft.com/office/drawing/2014/main" id="{F57CC49B-FE78-4DA1-9E46-2B2AED231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49" y="1196133"/>
            <a:ext cx="8454505" cy="5076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9746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Building EE Policy Support in NC</a:t>
            </a:r>
          </a:p>
        </p:txBody>
      </p:sp>
      <p:pic>
        <p:nvPicPr>
          <p:cNvPr id="5" name="Picture 4">
            <a:extLst>
              <a:ext uri="{FF2B5EF4-FFF2-40B4-BE49-F238E27FC236}">
                <a16:creationId xmlns:a16="http://schemas.microsoft.com/office/drawing/2014/main" id="{EE22B1A6-6F97-42CE-9FE2-4FEF94E44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13" y="953356"/>
            <a:ext cx="3657788" cy="38991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F10B7E0-D479-40B7-867A-FCAE06572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21101">
            <a:off x="4711479" y="1914304"/>
            <a:ext cx="3603284" cy="396584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05A0526A-F9A3-419A-9C02-591B3B76E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351" y="1751687"/>
            <a:ext cx="3270418" cy="436267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FD037DD-75D7-4DAF-AFB1-A0142F8472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52121">
            <a:off x="4903315" y="1712712"/>
            <a:ext cx="3219615" cy="436902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16B97DA-AA75-4EBC-A5AD-43662690EF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470331">
            <a:off x="4930750" y="1982324"/>
            <a:ext cx="3283119" cy="40261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896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Effect transition="in" filter="fade">
                                      <p:cBhvr>
                                        <p:cTn id="21" dur="1000"/>
                                        <p:tgtEl>
                                          <p:spTgt spid="14"/>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Utility Cost Effectiveness Testing</a:t>
            </a:r>
          </a:p>
        </p:txBody>
      </p:sp>
      <p:pic>
        <p:nvPicPr>
          <p:cNvPr id="3" name="Picture 2">
            <a:extLst>
              <a:ext uri="{FF2B5EF4-FFF2-40B4-BE49-F238E27FC236}">
                <a16:creationId xmlns:a16="http://schemas.microsoft.com/office/drawing/2014/main" id="{1C394216-3917-4124-BA6F-7CDD292D8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60" y="1714416"/>
            <a:ext cx="8498880" cy="4229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2920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Pay-For-Performance Programs</a:t>
            </a:r>
          </a:p>
        </p:txBody>
      </p:sp>
      <p:pic>
        <p:nvPicPr>
          <p:cNvPr id="3" name="Picture 2">
            <a:extLst>
              <a:ext uri="{FF2B5EF4-FFF2-40B4-BE49-F238E27FC236}">
                <a16:creationId xmlns:a16="http://schemas.microsoft.com/office/drawing/2014/main" id="{A906E4D5-8687-42D3-9425-C61F05E14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93" y="739677"/>
            <a:ext cx="4093214" cy="268932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486F349-9C42-4EB4-90AD-FCCD469DD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500" y="2471740"/>
            <a:ext cx="8139000" cy="4150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8727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3607449"/>
            <a:ext cx="4872782" cy="3250552"/>
          </a:xfrm>
          <a:prstGeom prst="rect">
            <a:avLst/>
          </a:prstGeom>
        </p:spPr>
      </p:pic>
      <p:pic>
        <p:nvPicPr>
          <p:cNvPr id="15" name="Picture 1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408477" y="3607450"/>
            <a:ext cx="4735525" cy="3250553"/>
          </a:xfrm>
          <a:prstGeom prst="rect">
            <a:avLst/>
          </a:prstGeom>
        </p:spPr>
      </p:pic>
      <p:pic>
        <p:nvPicPr>
          <p:cNvPr id="16" name="Picture 1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0" y="-1"/>
            <a:ext cx="4872786" cy="3607487"/>
          </a:xfrm>
          <a:prstGeom prst="rect">
            <a:avLst/>
          </a:prstGeom>
        </p:spPr>
      </p:pic>
      <p:pic>
        <p:nvPicPr>
          <p:cNvPr id="17" name="Picture 16"/>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408479" y="122"/>
            <a:ext cx="4735523" cy="3607326"/>
          </a:xfrm>
          <a:prstGeom prst="rect">
            <a:avLst/>
          </a:prstGeom>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7383" y="135677"/>
            <a:ext cx="3552618" cy="2482078"/>
          </a:xfrm>
          <a:prstGeom prst="rect">
            <a:avLst/>
          </a:prstGeom>
        </p:spPr>
      </p:pic>
      <p:sp>
        <p:nvSpPr>
          <p:cNvPr id="5" name="TextBox 4"/>
          <p:cNvSpPr txBox="1"/>
          <p:nvPr/>
        </p:nvSpPr>
        <p:spPr>
          <a:xfrm>
            <a:off x="-53439" y="3529044"/>
            <a:ext cx="9250878" cy="954107"/>
          </a:xfrm>
          <a:prstGeom prst="rect">
            <a:avLst/>
          </a:prstGeom>
          <a:noFill/>
        </p:spPr>
        <p:txBody>
          <a:bodyPr wrap="square" rtlCol="0">
            <a:spAutoFit/>
          </a:bodyPr>
          <a:lstStyle/>
          <a:p>
            <a:pPr algn="ctr"/>
            <a:r>
              <a:rPr lang="en-US" sz="5600" b="1" dirty="0">
                <a:solidFill>
                  <a:srgbClr val="C55A11"/>
                </a:solidFill>
                <a:latin typeface="Georgia" panose="02040502050405020303" pitchFamily="18" charset="0"/>
              </a:rPr>
              <a:t>Case Studies</a:t>
            </a:r>
          </a:p>
        </p:txBody>
      </p:sp>
      <p:sp>
        <p:nvSpPr>
          <p:cNvPr id="18" name="TextBox 17"/>
          <p:cNvSpPr txBox="1"/>
          <p:nvPr/>
        </p:nvSpPr>
        <p:spPr>
          <a:xfrm>
            <a:off x="0" y="5358852"/>
            <a:ext cx="9144000" cy="1477328"/>
          </a:xfrm>
          <a:prstGeom prst="rect">
            <a:avLst/>
          </a:prstGeom>
          <a:noFill/>
        </p:spPr>
        <p:txBody>
          <a:bodyPr wrap="square" rtlCol="0">
            <a:spAutoFit/>
          </a:bodyPr>
          <a:lstStyle/>
          <a:p>
            <a:pPr algn="ctr"/>
            <a:r>
              <a:rPr lang="en-US" sz="3000" b="1" dirty="0">
                <a:solidFill>
                  <a:srgbClr val="548235"/>
                </a:solidFill>
                <a:latin typeface="Georgia" panose="02040502050405020303" pitchFamily="18" charset="0"/>
              </a:rPr>
              <a:t>Retrofit Conference</a:t>
            </a:r>
          </a:p>
          <a:p>
            <a:pPr algn="ctr"/>
            <a:endParaRPr lang="en-US" sz="3000" b="1" dirty="0">
              <a:latin typeface="Georgia" panose="02040502050405020303" pitchFamily="18" charset="0"/>
            </a:endParaRPr>
          </a:p>
          <a:p>
            <a:pPr algn="ctr"/>
            <a:r>
              <a:rPr lang="en-US" sz="3000" b="1" dirty="0">
                <a:solidFill>
                  <a:srgbClr val="41719C"/>
                </a:solidFill>
                <a:latin typeface="Georgia" panose="02040502050405020303" pitchFamily="18" charset="0"/>
              </a:rPr>
              <a:t>October 9, 2018</a:t>
            </a:r>
          </a:p>
        </p:txBody>
      </p:sp>
    </p:spTree>
    <p:extLst>
      <p:ext uri="{BB962C8B-B14F-4D97-AF65-F5344CB8AC3E}">
        <p14:creationId xmlns:p14="http://schemas.microsoft.com/office/powerpoint/2010/main" val="4102988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Host Hotels’ Capital Planning Process</a:t>
            </a:r>
          </a:p>
        </p:txBody>
      </p:sp>
      <p:pic>
        <p:nvPicPr>
          <p:cNvPr id="3" name="Picture 2">
            <a:extLst>
              <a:ext uri="{FF2B5EF4-FFF2-40B4-BE49-F238E27FC236}">
                <a16:creationId xmlns:a16="http://schemas.microsoft.com/office/drawing/2014/main" id="{691FABEC-BCC6-4109-B276-0FC518B19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553"/>
            <a:ext cx="9144000" cy="6237904"/>
          </a:xfrm>
          <a:prstGeom prst="rect">
            <a:avLst/>
          </a:prstGeom>
        </p:spPr>
      </p:pic>
    </p:spTree>
    <p:extLst>
      <p:ext uri="{BB962C8B-B14F-4D97-AF65-F5344CB8AC3E}">
        <p14:creationId xmlns:p14="http://schemas.microsoft.com/office/powerpoint/2010/main" val="7746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I AM NOT A CONTRACTOR</a:t>
            </a:r>
          </a:p>
        </p:txBody>
      </p:sp>
      <p:pic>
        <p:nvPicPr>
          <p:cNvPr id="8194" name="Picture 2" descr="Image result for not a contractor">
            <a:extLst>
              <a:ext uri="{FF2B5EF4-FFF2-40B4-BE49-F238E27FC236}">
                <a16:creationId xmlns:a16="http://schemas.microsoft.com/office/drawing/2014/main" id="{82ABEF7C-4DFB-4F4D-BFDA-6C25F10B6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 y="615553"/>
            <a:ext cx="9140718" cy="62424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0520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Cushman &amp; Wakefield</a:t>
            </a:r>
          </a:p>
        </p:txBody>
      </p:sp>
      <p:sp>
        <p:nvSpPr>
          <p:cNvPr id="2" name="Rectangle 1">
            <a:extLst>
              <a:ext uri="{FF2B5EF4-FFF2-40B4-BE49-F238E27FC236}">
                <a16:creationId xmlns:a16="http://schemas.microsoft.com/office/drawing/2014/main" id="{4228AF6B-F073-4762-B027-EA9945C67992}"/>
              </a:ext>
            </a:extLst>
          </p:cNvPr>
          <p:cNvSpPr/>
          <p:nvPr/>
        </p:nvSpPr>
        <p:spPr>
          <a:xfrm>
            <a:off x="0" y="6427115"/>
            <a:ext cx="9144000" cy="430887"/>
          </a:xfrm>
          <a:prstGeom prst="rect">
            <a:avLst/>
          </a:prstGeom>
        </p:spPr>
        <p:txBody>
          <a:bodyPr wrap="square">
            <a:spAutoFit/>
          </a:bodyPr>
          <a:lstStyle/>
          <a:p>
            <a:pPr algn="ctr"/>
            <a:r>
              <a:rPr lang="en-US" sz="2200" b="1" dirty="0"/>
              <a:t>https://tenantenergy.uli.org/case-study/cushman-wakefield-inc/</a:t>
            </a:r>
          </a:p>
        </p:txBody>
      </p:sp>
      <p:pic>
        <p:nvPicPr>
          <p:cNvPr id="6" name="Picture 5">
            <a:extLst>
              <a:ext uri="{FF2B5EF4-FFF2-40B4-BE49-F238E27FC236}">
                <a16:creationId xmlns:a16="http://schemas.microsoft.com/office/drawing/2014/main" id="{13AC6C08-333A-4E24-904F-EED15F07A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14" y="2152552"/>
            <a:ext cx="8210972" cy="386734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9E36F19-6201-4198-8D49-2D2181822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2268" y="838101"/>
            <a:ext cx="4159464" cy="37276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66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American Geophysical Union in DC</a:t>
            </a:r>
          </a:p>
        </p:txBody>
      </p:sp>
      <p:pic>
        <p:nvPicPr>
          <p:cNvPr id="5" name="Picture 4">
            <a:extLst>
              <a:ext uri="{FF2B5EF4-FFF2-40B4-BE49-F238E27FC236}">
                <a16:creationId xmlns:a16="http://schemas.microsoft.com/office/drawing/2014/main" id="{5FD3198A-2282-40AE-8AAE-7923EDA1D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17" y="758182"/>
            <a:ext cx="6994566" cy="5786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0139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HPBS Case Studies</a:t>
            </a:r>
          </a:p>
        </p:txBody>
      </p:sp>
      <p:pic>
        <p:nvPicPr>
          <p:cNvPr id="6" name="Picture 5">
            <a:extLst>
              <a:ext uri="{FF2B5EF4-FFF2-40B4-BE49-F238E27FC236}">
                <a16:creationId xmlns:a16="http://schemas.microsoft.com/office/drawing/2014/main" id="{7FD58B59-47E9-4B46-B2BA-A3A3E4376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6" y="1669646"/>
            <a:ext cx="3486483" cy="1044588"/>
          </a:xfrm>
          <a:prstGeom prst="rect">
            <a:avLst/>
          </a:prstGeom>
        </p:spPr>
      </p:pic>
      <p:pic>
        <p:nvPicPr>
          <p:cNvPr id="1030" name="Picture 6" descr="http://hpb-solutions.com/wp-content/uploads/2018/07/results-compared.jpg">
            <a:extLst>
              <a:ext uri="{FF2B5EF4-FFF2-40B4-BE49-F238E27FC236}">
                <a16:creationId xmlns:a16="http://schemas.microsoft.com/office/drawing/2014/main" id="{3472C6FD-381F-430A-84E0-B8679A434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043" y="784214"/>
            <a:ext cx="4808715" cy="30877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hpb-solutions.com/wp-content/uploads/2018/03/Screen-Shot-2018-07-13-at-3.59.12-PM.png">
            <a:extLst>
              <a:ext uri="{FF2B5EF4-FFF2-40B4-BE49-F238E27FC236}">
                <a16:creationId xmlns:a16="http://schemas.microsoft.com/office/drawing/2014/main" id="{A5212D2F-D578-4EB5-A285-FEB08F2FB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64" y="3768330"/>
            <a:ext cx="3674910" cy="27336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hpb-solutions.com/wp-content/uploads/2018/03/Screen-Shot-2018-07-18-at-2.01.49-PM-300x174.png">
            <a:extLst>
              <a:ext uri="{FF2B5EF4-FFF2-40B4-BE49-F238E27FC236}">
                <a16:creationId xmlns:a16="http://schemas.microsoft.com/office/drawing/2014/main" id="{7100D61E-BE27-4717-A24C-9B96D3121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2" y="4040574"/>
            <a:ext cx="4243847" cy="246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990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Optima Engineering Retrofit</a:t>
            </a:r>
          </a:p>
        </p:txBody>
      </p:sp>
      <p:pic>
        <p:nvPicPr>
          <p:cNvPr id="7" name="Picture 6">
            <a:extLst>
              <a:ext uri="{FF2B5EF4-FFF2-40B4-BE49-F238E27FC236}">
                <a16:creationId xmlns:a16="http://schemas.microsoft.com/office/drawing/2014/main" id="{6721B21C-C114-4960-9233-FE45CEBD1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18" y="1316015"/>
            <a:ext cx="2821033" cy="1534973"/>
          </a:xfrm>
          <a:prstGeom prst="rect">
            <a:avLst/>
          </a:prstGeom>
        </p:spPr>
      </p:pic>
      <p:pic>
        <p:nvPicPr>
          <p:cNvPr id="9" name="Picture 8">
            <a:extLst>
              <a:ext uri="{FF2B5EF4-FFF2-40B4-BE49-F238E27FC236}">
                <a16:creationId xmlns:a16="http://schemas.microsoft.com/office/drawing/2014/main" id="{6D82C41E-863F-4C7F-8583-2D40AF119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355" y="738337"/>
            <a:ext cx="5346975" cy="284494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191F98E-1486-453F-8091-51B3FC8B3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218" y="3883693"/>
            <a:ext cx="8021683" cy="2809792"/>
          </a:xfrm>
          <a:prstGeom prst="rect">
            <a:avLst/>
          </a:prstGeom>
        </p:spPr>
      </p:pic>
    </p:spTree>
    <p:extLst>
      <p:ext uri="{BB962C8B-B14F-4D97-AF65-F5344CB8AC3E}">
        <p14:creationId xmlns:p14="http://schemas.microsoft.com/office/powerpoint/2010/main" val="2703455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Combustion Waste Heat</a:t>
            </a:r>
          </a:p>
        </p:txBody>
      </p:sp>
      <p:pic>
        <p:nvPicPr>
          <p:cNvPr id="3" name="Picture 2">
            <a:extLst>
              <a:ext uri="{FF2B5EF4-FFF2-40B4-BE49-F238E27FC236}">
                <a16:creationId xmlns:a16="http://schemas.microsoft.com/office/drawing/2014/main" id="{DB358795-32B6-42C7-BE94-4AADFD49C034}"/>
              </a:ext>
            </a:extLst>
          </p:cNvPr>
          <p:cNvPicPr>
            <a:picLocks noChangeAspect="1"/>
          </p:cNvPicPr>
          <p:nvPr/>
        </p:nvPicPr>
        <p:blipFill rotWithShape="1">
          <a:blip r:embed="rId3">
            <a:extLst>
              <a:ext uri="{28A0092B-C50C-407E-A947-70E740481C1C}">
                <a14:useLocalDpi xmlns:a14="http://schemas.microsoft.com/office/drawing/2010/main" val="0"/>
              </a:ext>
            </a:extLst>
          </a:blip>
          <a:srcRect t="19254"/>
          <a:stretch/>
        </p:blipFill>
        <p:spPr>
          <a:xfrm>
            <a:off x="85725" y="1071563"/>
            <a:ext cx="8972550" cy="55124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1222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3607449"/>
            <a:ext cx="4872782" cy="3250552"/>
          </a:xfrm>
          <a:prstGeom prst="rect">
            <a:avLst/>
          </a:prstGeom>
        </p:spPr>
      </p:pic>
      <p:pic>
        <p:nvPicPr>
          <p:cNvPr id="15" name="Picture 1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408477" y="3607450"/>
            <a:ext cx="4735525" cy="3250553"/>
          </a:xfrm>
          <a:prstGeom prst="rect">
            <a:avLst/>
          </a:prstGeom>
        </p:spPr>
      </p:pic>
      <p:pic>
        <p:nvPicPr>
          <p:cNvPr id="16" name="Picture 1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0" y="-1"/>
            <a:ext cx="4872786" cy="3607487"/>
          </a:xfrm>
          <a:prstGeom prst="rect">
            <a:avLst/>
          </a:prstGeom>
        </p:spPr>
      </p:pic>
      <p:pic>
        <p:nvPicPr>
          <p:cNvPr id="17" name="Picture 16"/>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408479" y="122"/>
            <a:ext cx="4735523" cy="3607326"/>
          </a:xfrm>
          <a:prstGeom prst="rect">
            <a:avLst/>
          </a:prstGeom>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7383" y="135677"/>
            <a:ext cx="3552618" cy="2482078"/>
          </a:xfrm>
          <a:prstGeom prst="rect">
            <a:avLst/>
          </a:prstGeom>
        </p:spPr>
      </p:pic>
      <p:sp>
        <p:nvSpPr>
          <p:cNvPr id="5" name="TextBox 4"/>
          <p:cNvSpPr txBox="1"/>
          <p:nvPr/>
        </p:nvSpPr>
        <p:spPr>
          <a:xfrm>
            <a:off x="-53439" y="3048123"/>
            <a:ext cx="9250878" cy="1815882"/>
          </a:xfrm>
          <a:prstGeom prst="rect">
            <a:avLst/>
          </a:prstGeom>
          <a:noFill/>
        </p:spPr>
        <p:txBody>
          <a:bodyPr wrap="square" rtlCol="0">
            <a:spAutoFit/>
          </a:bodyPr>
          <a:lstStyle/>
          <a:p>
            <a:pPr algn="ctr"/>
            <a:r>
              <a:rPr lang="en-US" sz="5600" b="1" dirty="0">
                <a:solidFill>
                  <a:srgbClr val="C55A11"/>
                </a:solidFill>
                <a:latin typeface="Georgia" panose="02040502050405020303" pitchFamily="18" charset="0"/>
              </a:rPr>
              <a:t>Steps to High Performance Retrofits</a:t>
            </a:r>
          </a:p>
        </p:txBody>
      </p:sp>
      <p:sp>
        <p:nvSpPr>
          <p:cNvPr id="18" name="TextBox 17"/>
          <p:cNvSpPr txBox="1"/>
          <p:nvPr/>
        </p:nvSpPr>
        <p:spPr>
          <a:xfrm>
            <a:off x="0" y="5358852"/>
            <a:ext cx="9144000" cy="1477328"/>
          </a:xfrm>
          <a:prstGeom prst="rect">
            <a:avLst/>
          </a:prstGeom>
          <a:noFill/>
        </p:spPr>
        <p:txBody>
          <a:bodyPr wrap="square" rtlCol="0">
            <a:spAutoFit/>
          </a:bodyPr>
          <a:lstStyle/>
          <a:p>
            <a:pPr algn="ctr"/>
            <a:r>
              <a:rPr lang="en-US" sz="3000" b="1" dirty="0">
                <a:solidFill>
                  <a:srgbClr val="548235"/>
                </a:solidFill>
                <a:latin typeface="Georgia" panose="02040502050405020303" pitchFamily="18" charset="0"/>
              </a:rPr>
              <a:t>Retrofit Conference</a:t>
            </a:r>
          </a:p>
          <a:p>
            <a:pPr algn="ctr"/>
            <a:endParaRPr lang="en-US" sz="3000" b="1" dirty="0">
              <a:latin typeface="Georgia" panose="02040502050405020303" pitchFamily="18" charset="0"/>
            </a:endParaRPr>
          </a:p>
          <a:p>
            <a:pPr algn="ctr"/>
            <a:r>
              <a:rPr lang="en-US" sz="3000" b="1" dirty="0">
                <a:solidFill>
                  <a:srgbClr val="41719C"/>
                </a:solidFill>
                <a:latin typeface="Georgia" panose="02040502050405020303" pitchFamily="18" charset="0"/>
              </a:rPr>
              <a:t>October 9, 2018</a:t>
            </a:r>
          </a:p>
        </p:txBody>
      </p:sp>
    </p:spTree>
    <p:extLst>
      <p:ext uri="{BB962C8B-B14F-4D97-AF65-F5344CB8AC3E}">
        <p14:creationId xmlns:p14="http://schemas.microsoft.com/office/powerpoint/2010/main" val="2944302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Steps to High Performance Retrofits</a:t>
            </a:r>
          </a:p>
        </p:txBody>
      </p:sp>
      <p:pic>
        <p:nvPicPr>
          <p:cNvPr id="7" name="Picture 6">
            <a:extLst>
              <a:ext uri="{FF2B5EF4-FFF2-40B4-BE49-F238E27FC236}">
                <a16:creationId xmlns:a16="http://schemas.microsoft.com/office/drawing/2014/main" id="{881FA50C-0A44-45F6-9BB2-5A6F55793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12" y="910520"/>
            <a:ext cx="1142533" cy="898402"/>
          </a:xfrm>
          <a:prstGeom prst="rect">
            <a:avLst/>
          </a:prstGeom>
        </p:spPr>
      </p:pic>
      <p:pic>
        <p:nvPicPr>
          <p:cNvPr id="9" name="Picture 8">
            <a:extLst>
              <a:ext uri="{FF2B5EF4-FFF2-40B4-BE49-F238E27FC236}">
                <a16:creationId xmlns:a16="http://schemas.microsoft.com/office/drawing/2014/main" id="{53AB53EE-D72F-4BC4-A515-AFF2BA6CE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12" y="2191362"/>
            <a:ext cx="1142533" cy="1058677"/>
          </a:xfrm>
          <a:prstGeom prst="rect">
            <a:avLst/>
          </a:prstGeom>
        </p:spPr>
      </p:pic>
      <p:pic>
        <p:nvPicPr>
          <p:cNvPr id="11" name="Picture 10">
            <a:extLst>
              <a:ext uri="{FF2B5EF4-FFF2-40B4-BE49-F238E27FC236}">
                <a16:creationId xmlns:a16="http://schemas.microsoft.com/office/drawing/2014/main" id="{A0BCF686-AE31-4AA9-87CD-044B7AB8C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610" y="3632475"/>
            <a:ext cx="1142532" cy="1328194"/>
          </a:xfrm>
          <a:prstGeom prst="rect">
            <a:avLst/>
          </a:prstGeom>
        </p:spPr>
      </p:pic>
      <p:pic>
        <p:nvPicPr>
          <p:cNvPr id="13" name="Picture 12">
            <a:extLst>
              <a:ext uri="{FF2B5EF4-FFF2-40B4-BE49-F238E27FC236}">
                <a16:creationId xmlns:a16="http://schemas.microsoft.com/office/drawing/2014/main" id="{C9B254A9-0B3D-431D-B62E-6B30FE53F7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695964"/>
            <a:ext cx="1142532" cy="1105073"/>
          </a:xfrm>
          <a:prstGeom prst="rect">
            <a:avLst/>
          </a:prstGeom>
        </p:spPr>
      </p:pic>
      <p:pic>
        <p:nvPicPr>
          <p:cNvPr id="15" name="Picture 14">
            <a:extLst>
              <a:ext uri="{FF2B5EF4-FFF2-40B4-BE49-F238E27FC236}">
                <a16:creationId xmlns:a16="http://schemas.microsoft.com/office/drawing/2014/main" id="{73179254-29AE-4336-A959-E125D21F9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910520"/>
            <a:ext cx="1171164" cy="1077470"/>
          </a:xfrm>
          <a:prstGeom prst="rect">
            <a:avLst/>
          </a:prstGeom>
        </p:spPr>
      </p:pic>
      <p:pic>
        <p:nvPicPr>
          <p:cNvPr id="17" name="Picture 16">
            <a:extLst>
              <a:ext uri="{FF2B5EF4-FFF2-40B4-BE49-F238E27FC236}">
                <a16:creationId xmlns:a16="http://schemas.microsoft.com/office/drawing/2014/main" id="{C86A6E58-40A6-4634-BA5C-A3EACC1EF0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0" y="2720700"/>
            <a:ext cx="1142532" cy="1237745"/>
          </a:xfrm>
          <a:prstGeom prst="rect">
            <a:avLst/>
          </a:prstGeom>
        </p:spPr>
      </p:pic>
      <p:pic>
        <p:nvPicPr>
          <p:cNvPr id="21" name="Picture 20">
            <a:extLst>
              <a:ext uri="{FF2B5EF4-FFF2-40B4-BE49-F238E27FC236}">
                <a16:creationId xmlns:a16="http://schemas.microsoft.com/office/drawing/2014/main" id="{DA38BFE4-014B-43BC-9251-7D76796B3E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9335" y="5321046"/>
            <a:ext cx="1137809" cy="1252868"/>
          </a:xfrm>
          <a:prstGeom prst="rect">
            <a:avLst/>
          </a:prstGeom>
        </p:spPr>
      </p:pic>
      <p:sp>
        <p:nvSpPr>
          <p:cNvPr id="22" name="TextBox 21">
            <a:extLst>
              <a:ext uri="{FF2B5EF4-FFF2-40B4-BE49-F238E27FC236}">
                <a16:creationId xmlns:a16="http://schemas.microsoft.com/office/drawing/2014/main" id="{7DEC9276-5B12-41EB-B39A-863BA2F63EA7}"/>
              </a:ext>
            </a:extLst>
          </p:cNvPr>
          <p:cNvSpPr txBox="1"/>
          <p:nvPr/>
        </p:nvSpPr>
        <p:spPr>
          <a:xfrm>
            <a:off x="1407144" y="819728"/>
            <a:ext cx="2688749" cy="1107996"/>
          </a:xfrm>
          <a:prstGeom prst="rect">
            <a:avLst/>
          </a:prstGeom>
          <a:noFill/>
        </p:spPr>
        <p:txBody>
          <a:bodyPr wrap="none" rtlCol="0">
            <a:spAutoFit/>
          </a:bodyPr>
          <a:lstStyle/>
          <a:p>
            <a:pPr marL="168275" indent="-168275">
              <a:buFont typeface="Arial" panose="020B0604020202020204" pitchFamily="34" charset="0"/>
              <a:buChar char="•"/>
            </a:pPr>
            <a:r>
              <a:rPr lang="en-US" sz="2200" dirty="0">
                <a:solidFill>
                  <a:srgbClr val="41719C"/>
                </a:solidFill>
              </a:rPr>
              <a:t>Research.</a:t>
            </a:r>
          </a:p>
          <a:p>
            <a:pPr marL="168275" indent="-168275">
              <a:buFont typeface="Arial" panose="020B0604020202020204" pitchFamily="34" charset="0"/>
              <a:buChar char="•"/>
            </a:pPr>
            <a:r>
              <a:rPr lang="en-US" sz="2200" dirty="0">
                <a:solidFill>
                  <a:srgbClr val="41719C"/>
                </a:solidFill>
              </a:rPr>
              <a:t>Understand options.</a:t>
            </a:r>
          </a:p>
          <a:p>
            <a:pPr marL="168275" indent="-168275">
              <a:buFont typeface="Arial" panose="020B0604020202020204" pitchFamily="34" charset="0"/>
              <a:buChar char="•"/>
            </a:pPr>
            <a:r>
              <a:rPr lang="en-US" sz="2200" dirty="0">
                <a:solidFill>
                  <a:srgbClr val="41719C"/>
                </a:solidFill>
              </a:rPr>
              <a:t>Set goals.</a:t>
            </a:r>
          </a:p>
        </p:txBody>
      </p:sp>
      <p:sp>
        <p:nvSpPr>
          <p:cNvPr id="23" name="TextBox 22">
            <a:extLst>
              <a:ext uri="{FF2B5EF4-FFF2-40B4-BE49-F238E27FC236}">
                <a16:creationId xmlns:a16="http://schemas.microsoft.com/office/drawing/2014/main" id="{2C008584-CCAA-4E3F-8B4C-14C191BAC79D}"/>
              </a:ext>
            </a:extLst>
          </p:cNvPr>
          <p:cNvSpPr txBox="1"/>
          <p:nvPr/>
        </p:nvSpPr>
        <p:spPr>
          <a:xfrm>
            <a:off x="1407144" y="2132393"/>
            <a:ext cx="2995893" cy="1107996"/>
          </a:xfrm>
          <a:prstGeom prst="rect">
            <a:avLst/>
          </a:prstGeom>
          <a:noFill/>
        </p:spPr>
        <p:txBody>
          <a:bodyPr wrap="square" rtlCol="0">
            <a:spAutoFit/>
          </a:bodyPr>
          <a:lstStyle/>
          <a:p>
            <a:pPr marL="168275" indent="-168275">
              <a:buFont typeface="Arial" panose="020B0604020202020204" pitchFamily="34" charset="0"/>
              <a:buChar char="•"/>
            </a:pPr>
            <a:r>
              <a:rPr lang="en-US" sz="2200" dirty="0"/>
              <a:t>Identify rebates, incentives and financing options.</a:t>
            </a:r>
          </a:p>
        </p:txBody>
      </p:sp>
      <p:sp>
        <p:nvSpPr>
          <p:cNvPr id="24" name="TextBox 23">
            <a:extLst>
              <a:ext uri="{FF2B5EF4-FFF2-40B4-BE49-F238E27FC236}">
                <a16:creationId xmlns:a16="http://schemas.microsoft.com/office/drawing/2014/main" id="{6A0F0C79-4567-4C4B-A5B0-D60528CCAD66}"/>
              </a:ext>
            </a:extLst>
          </p:cNvPr>
          <p:cNvSpPr txBox="1"/>
          <p:nvPr/>
        </p:nvSpPr>
        <p:spPr>
          <a:xfrm>
            <a:off x="1491626" y="3626458"/>
            <a:ext cx="2995893" cy="1107996"/>
          </a:xfrm>
          <a:prstGeom prst="rect">
            <a:avLst/>
          </a:prstGeom>
          <a:noFill/>
        </p:spPr>
        <p:txBody>
          <a:bodyPr wrap="square" rtlCol="0">
            <a:spAutoFit/>
          </a:bodyPr>
          <a:lstStyle/>
          <a:p>
            <a:pPr marL="168275" indent="-168275">
              <a:buFont typeface="Arial" panose="020B0604020202020204" pitchFamily="34" charset="0"/>
              <a:buChar char="•"/>
            </a:pPr>
            <a:r>
              <a:rPr lang="en-US" sz="2200" dirty="0">
                <a:solidFill>
                  <a:srgbClr val="41719C"/>
                </a:solidFill>
              </a:rPr>
              <a:t>Formulate baseline metrics.</a:t>
            </a:r>
          </a:p>
          <a:p>
            <a:pPr marL="168275" indent="-168275">
              <a:buFont typeface="Arial" panose="020B0604020202020204" pitchFamily="34" charset="0"/>
              <a:buChar char="•"/>
            </a:pPr>
            <a:r>
              <a:rPr lang="en-US" sz="2200" dirty="0">
                <a:solidFill>
                  <a:srgbClr val="41719C"/>
                </a:solidFill>
              </a:rPr>
              <a:t>Align with goals.</a:t>
            </a:r>
          </a:p>
        </p:txBody>
      </p:sp>
      <p:sp>
        <p:nvSpPr>
          <p:cNvPr id="25" name="TextBox 24">
            <a:extLst>
              <a:ext uri="{FF2B5EF4-FFF2-40B4-BE49-F238E27FC236}">
                <a16:creationId xmlns:a16="http://schemas.microsoft.com/office/drawing/2014/main" id="{39360B98-D39C-4375-832C-E91D7F5B7D61}"/>
              </a:ext>
            </a:extLst>
          </p:cNvPr>
          <p:cNvSpPr txBox="1"/>
          <p:nvPr/>
        </p:nvSpPr>
        <p:spPr>
          <a:xfrm>
            <a:off x="1491625" y="5321046"/>
            <a:ext cx="2995893" cy="1446550"/>
          </a:xfrm>
          <a:prstGeom prst="rect">
            <a:avLst/>
          </a:prstGeom>
          <a:noFill/>
        </p:spPr>
        <p:txBody>
          <a:bodyPr wrap="square" rtlCol="0">
            <a:spAutoFit/>
          </a:bodyPr>
          <a:lstStyle/>
          <a:p>
            <a:pPr marL="168275" indent="-168275">
              <a:buFont typeface="Arial" panose="020B0604020202020204" pitchFamily="34" charset="0"/>
              <a:buChar char="•"/>
            </a:pPr>
            <a:r>
              <a:rPr lang="en-US" sz="2200" dirty="0"/>
              <a:t>Plan for efficiency and performance first.</a:t>
            </a:r>
          </a:p>
          <a:p>
            <a:pPr marL="168275" indent="-168275">
              <a:buFont typeface="Arial" panose="020B0604020202020204" pitchFamily="34" charset="0"/>
              <a:buChar char="•"/>
            </a:pPr>
            <a:r>
              <a:rPr lang="en-US" sz="2200" dirty="0"/>
              <a:t>Incorporate valuation best practices.</a:t>
            </a:r>
          </a:p>
        </p:txBody>
      </p:sp>
      <p:sp>
        <p:nvSpPr>
          <p:cNvPr id="26" name="TextBox 25">
            <a:extLst>
              <a:ext uri="{FF2B5EF4-FFF2-40B4-BE49-F238E27FC236}">
                <a16:creationId xmlns:a16="http://schemas.microsoft.com/office/drawing/2014/main" id="{84C59B9C-CAC2-4DD3-9529-80EE34CD54CE}"/>
              </a:ext>
            </a:extLst>
          </p:cNvPr>
          <p:cNvSpPr txBox="1"/>
          <p:nvPr/>
        </p:nvSpPr>
        <p:spPr>
          <a:xfrm>
            <a:off x="5743164" y="896093"/>
            <a:ext cx="3136226" cy="1785104"/>
          </a:xfrm>
          <a:prstGeom prst="rect">
            <a:avLst/>
          </a:prstGeom>
          <a:noFill/>
        </p:spPr>
        <p:txBody>
          <a:bodyPr wrap="square" rtlCol="0">
            <a:spAutoFit/>
          </a:bodyPr>
          <a:lstStyle/>
          <a:p>
            <a:pPr marL="168275" indent="-168275">
              <a:buFont typeface="Arial" panose="020B0604020202020204" pitchFamily="34" charset="0"/>
              <a:buChar char="•"/>
            </a:pPr>
            <a:r>
              <a:rPr lang="en-US" sz="2200" dirty="0">
                <a:solidFill>
                  <a:srgbClr val="41719C"/>
                </a:solidFill>
              </a:rPr>
              <a:t>Add-on renewables, storage and other energy options as needed.</a:t>
            </a:r>
          </a:p>
          <a:p>
            <a:pPr marL="168275" indent="-168275">
              <a:buFont typeface="Arial" panose="020B0604020202020204" pitchFamily="34" charset="0"/>
              <a:buChar char="•"/>
            </a:pPr>
            <a:endParaRPr lang="en-US" sz="2200" dirty="0">
              <a:solidFill>
                <a:srgbClr val="41719C"/>
              </a:solidFill>
            </a:endParaRPr>
          </a:p>
        </p:txBody>
      </p:sp>
      <p:sp>
        <p:nvSpPr>
          <p:cNvPr id="27" name="TextBox 26">
            <a:extLst>
              <a:ext uri="{FF2B5EF4-FFF2-40B4-BE49-F238E27FC236}">
                <a16:creationId xmlns:a16="http://schemas.microsoft.com/office/drawing/2014/main" id="{5996FECA-E890-4C41-A20F-9CF514307C02}"/>
              </a:ext>
            </a:extLst>
          </p:cNvPr>
          <p:cNvSpPr txBox="1"/>
          <p:nvPr/>
        </p:nvSpPr>
        <p:spPr>
          <a:xfrm>
            <a:off x="5743164" y="2681197"/>
            <a:ext cx="3136226" cy="1446550"/>
          </a:xfrm>
          <a:prstGeom prst="rect">
            <a:avLst/>
          </a:prstGeom>
          <a:noFill/>
        </p:spPr>
        <p:txBody>
          <a:bodyPr wrap="square" rtlCol="0">
            <a:spAutoFit/>
          </a:bodyPr>
          <a:lstStyle/>
          <a:p>
            <a:pPr marL="168275" indent="-168275">
              <a:buFont typeface="Arial" panose="020B0604020202020204" pitchFamily="34" charset="0"/>
              <a:buChar char="•"/>
            </a:pPr>
            <a:r>
              <a:rPr lang="en-US" sz="2200" dirty="0"/>
              <a:t>Design and build.</a:t>
            </a:r>
          </a:p>
          <a:p>
            <a:pPr marL="168275" indent="-168275">
              <a:buFont typeface="Arial" panose="020B0604020202020204" pitchFamily="34" charset="0"/>
              <a:buChar char="•"/>
            </a:pPr>
            <a:r>
              <a:rPr lang="en-US" sz="2200" dirty="0"/>
              <a:t>Commission.</a:t>
            </a:r>
          </a:p>
          <a:p>
            <a:pPr marL="168275" indent="-168275">
              <a:buFont typeface="Arial" panose="020B0604020202020204" pitchFamily="34" charset="0"/>
              <a:buChar char="•"/>
            </a:pPr>
            <a:r>
              <a:rPr lang="en-US" sz="2200" dirty="0"/>
              <a:t>Work with experts.</a:t>
            </a:r>
          </a:p>
          <a:p>
            <a:pPr marL="168275" indent="-168275">
              <a:buFont typeface="Arial" panose="020B0604020202020204" pitchFamily="34" charset="0"/>
              <a:buChar char="•"/>
            </a:pPr>
            <a:endParaRPr lang="en-US" sz="2200" dirty="0"/>
          </a:p>
        </p:txBody>
      </p:sp>
      <p:sp>
        <p:nvSpPr>
          <p:cNvPr id="28" name="TextBox 27">
            <a:extLst>
              <a:ext uri="{FF2B5EF4-FFF2-40B4-BE49-F238E27FC236}">
                <a16:creationId xmlns:a16="http://schemas.microsoft.com/office/drawing/2014/main" id="{4DEF2CA0-F926-474E-BBFD-94ACBDB6E534}"/>
              </a:ext>
            </a:extLst>
          </p:cNvPr>
          <p:cNvSpPr txBox="1"/>
          <p:nvPr/>
        </p:nvSpPr>
        <p:spPr>
          <a:xfrm>
            <a:off x="5799015" y="4695962"/>
            <a:ext cx="3136226" cy="1785104"/>
          </a:xfrm>
          <a:prstGeom prst="rect">
            <a:avLst/>
          </a:prstGeom>
          <a:noFill/>
        </p:spPr>
        <p:txBody>
          <a:bodyPr wrap="square" rtlCol="0">
            <a:spAutoFit/>
          </a:bodyPr>
          <a:lstStyle/>
          <a:p>
            <a:pPr marL="168275" indent="-168275">
              <a:buFont typeface="Arial" panose="020B0604020202020204" pitchFamily="34" charset="0"/>
              <a:buChar char="•"/>
            </a:pPr>
            <a:r>
              <a:rPr lang="en-US" sz="2200" dirty="0">
                <a:solidFill>
                  <a:srgbClr val="41719C"/>
                </a:solidFill>
              </a:rPr>
              <a:t>Monitor performance.</a:t>
            </a:r>
          </a:p>
          <a:p>
            <a:pPr marL="168275" indent="-168275">
              <a:buFont typeface="Arial" panose="020B0604020202020204" pitchFamily="34" charset="0"/>
              <a:buChar char="•"/>
            </a:pPr>
            <a:r>
              <a:rPr lang="en-US" sz="2200" dirty="0">
                <a:solidFill>
                  <a:srgbClr val="41719C"/>
                </a:solidFill>
              </a:rPr>
              <a:t>Analyze data.</a:t>
            </a:r>
          </a:p>
          <a:p>
            <a:pPr marL="168275" indent="-168275">
              <a:buFont typeface="Arial" panose="020B0604020202020204" pitchFamily="34" charset="0"/>
              <a:buChar char="•"/>
            </a:pPr>
            <a:r>
              <a:rPr lang="en-US" sz="2200" dirty="0">
                <a:solidFill>
                  <a:srgbClr val="41719C"/>
                </a:solidFill>
              </a:rPr>
              <a:t>Make improvements.</a:t>
            </a:r>
          </a:p>
          <a:p>
            <a:pPr marL="168275" indent="-168275">
              <a:buFont typeface="Arial" panose="020B0604020202020204" pitchFamily="34" charset="0"/>
              <a:buChar char="•"/>
            </a:pPr>
            <a:r>
              <a:rPr lang="en-US" sz="2200" dirty="0">
                <a:solidFill>
                  <a:srgbClr val="41719C"/>
                </a:solidFill>
              </a:rPr>
              <a:t>Keep monitoring.</a:t>
            </a:r>
          </a:p>
          <a:p>
            <a:pPr marL="168275" indent="-168275">
              <a:buFont typeface="Arial" panose="020B0604020202020204" pitchFamily="34" charset="0"/>
              <a:buChar char="•"/>
            </a:pPr>
            <a:endParaRPr lang="en-US" sz="2200" dirty="0">
              <a:solidFill>
                <a:srgbClr val="41719C"/>
              </a:solidFill>
            </a:endParaRPr>
          </a:p>
        </p:txBody>
      </p:sp>
    </p:spTree>
    <p:extLst>
      <p:ext uri="{BB962C8B-B14F-4D97-AF65-F5344CB8AC3E}">
        <p14:creationId xmlns:p14="http://schemas.microsoft.com/office/powerpoint/2010/main" val="387978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Hire an Expert</a:t>
            </a:r>
          </a:p>
        </p:txBody>
      </p:sp>
      <p:sp>
        <p:nvSpPr>
          <p:cNvPr id="3" name="Rectangle 2">
            <a:extLst>
              <a:ext uri="{FF2B5EF4-FFF2-40B4-BE49-F238E27FC236}">
                <a16:creationId xmlns:a16="http://schemas.microsoft.com/office/drawing/2014/main" id="{794FFAA6-ECAD-4ACE-A358-ECD99C078221}"/>
              </a:ext>
            </a:extLst>
          </p:cNvPr>
          <p:cNvSpPr/>
          <p:nvPr/>
        </p:nvSpPr>
        <p:spPr>
          <a:xfrm>
            <a:off x="138113" y="901183"/>
            <a:ext cx="8863013" cy="4832092"/>
          </a:xfrm>
          <a:prstGeom prst="rect">
            <a:avLst/>
          </a:prstGeom>
        </p:spPr>
        <p:txBody>
          <a:bodyPr wrap="square">
            <a:spAutoFit/>
          </a:bodyPr>
          <a:lstStyle/>
          <a:p>
            <a:r>
              <a:rPr lang="en-US" sz="2800" b="1" dirty="0"/>
              <a:t>Hire a Building Scientist:</a:t>
            </a:r>
          </a:p>
          <a:p>
            <a:pPr marL="457200" indent="-457200">
              <a:buFont typeface="Arial" panose="020B0604020202020204" pitchFamily="34" charset="0"/>
              <a:buChar char="•"/>
            </a:pPr>
            <a:r>
              <a:rPr lang="en-US" sz="2800" dirty="0"/>
              <a:t>HVAC</a:t>
            </a:r>
          </a:p>
          <a:p>
            <a:pPr marL="457200" indent="-457200">
              <a:buFont typeface="Arial" panose="020B0604020202020204" pitchFamily="34" charset="0"/>
              <a:buChar char="•"/>
            </a:pPr>
            <a:r>
              <a:rPr lang="en-US" sz="2800" dirty="0"/>
              <a:t>Envelope/enclosure</a:t>
            </a:r>
          </a:p>
          <a:p>
            <a:pPr marL="457200" indent="-457200">
              <a:buFont typeface="Arial" panose="020B0604020202020204" pitchFamily="34" charset="0"/>
              <a:buChar char="•"/>
            </a:pPr>
            <a:r>
              <a:rPr lang="en-US" sz="2800" dirty="0"/>
              <a:t>ME</a:t>
            </a:r>
            <a:r>
              <a:rPr lang="en-US" sz="2800" u="sng" dirty="0"/>
              <a:t>E</a:t>
            </a:r>
            <a:r>
              <a:rPr lang="en-US" sz="2800" dirty="0"/>
              <a:t>P commissioning</a:t>
            </a:r>
          </a:p>
          <a:p>
            <a:pPr marL="457200" indent="-457200">
              <a:buFont typeface="Arial" panose="020B0604020202020204" pitchFamily="34" charset="0"/>
              <a:buChar char="•"/>
            </a:pPr>
            <a:endParaRPr lang="en-US" sz="2800" dirty="0"/>
          </a:p>
          <a:p>
            <a:r>
              <a:rPr lang="en-US" sz="2800" b="1" dirty="0">
                <a:solidFill>
                  <a:srgbClr val="41719C"/>
                </a:solidFill>
              </a:rPr>
              <a:t>Use an Energy Services/Performance Contractor:</a:t>
            </a:r>
          </a:p>
          <a:p>
            <a:pPr marL="457200" indent="-457200">
              <a:buFont typeface="Arial" panose="020B0604020202020204" pitchFamily="34" charset="0"/>
              <a:buChar char="•"/>
            </a:pPr>
            <a:r>
              <a:rPr lang="en-US" sz="2800" dirty="0">
                <a:solidFill>
                  <a:srgbClr val="41719C"/>
                </a:solidFill>
              </a:rPr>
              <a:t>ESCOs are paid through actual energy and water savings after retrofit projects take place, lowering the up-front cost to little or nothing to the owner.</a:t>
            </a:r>
          </a:p>
          <a:p>
            <a:endParaRPr lang="en-US" sz="2800" dirty="0"/>
          </a:p>
          <a:p>
            <a:r>
              <a:rPr lang="en-US" sz="2800" b="1" dirty="0"/>
              <a:t>High Efficiency HVAC, controls and automation are key.</a:t>
            </a:r>
          </a:p>
        </p:txBody>
      </p:sp>
    </p:spTree>
    <p:extLst>
      <p:ext uri="{BB962C8B-B14F-4D97-AF65-F5344CB8AC3E}">
        <p14:creationId xmlns:p14="http://schemas.microsoft.com/office/powerpoint/2010/main" val="337480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Specific Retrofit Projects</a:t>
            </a:r>
          </a:p>
        </p:txBody>
      </p:sp>
      <p:sp>
        <p:nvSpPr>
          <p:cNvPr id="3" name="Rectangle 2">
            <a:extLst>
              <a:ext uri="{FF2B5EF4-FFF2-40B4-BE49-F238E27FC236}">
                <a16:creationId xmlns:a16="http://schemas.microsoft.com/office/drawing/2014/main" id="{794FFAA6-ECAD-4ACE-A358-ECD99C078221}"/>
              </a:ext>
            </a:extLst>
          </p:cNvPr>
          <p:cNvSpPr/>
          <p:nvPr/>
        </p:nvSpPr>
        <p:spPr>
          <a:xfrm>
            <a:off x="138113" y="901183"/>
            <a:ext cx="8863013" cy="5693866"/>
          </a:xfrm>
          <a:prstGeom prst="rect">
            <a:avLst/>
          </a:prstGeom>
        </p:spPr>
        <p:txBody>
          <a:bodyPr wrap="square">
            <a:spAutoFit/>
          </a:bodyPr>
          <a:lstStyle/>
          <a:p>
            <a:r>
              <a:rPr lang="en-US" sz="2800" b="1" dirty="0"/>
              <a:t>Replace natural gas appliances and systems with electric.</a:t>
            </a:r>
          </a:p>
          <a:p>
            <a:pPr marL="457200" indent="-457200">
              <a:buFont typeface="Arial" panose="020B0604020202020204" pitchFamily="34" charset="0"/>
              <a:buChar char="•"/>
            </a:pPr>
            <a:r>
              <a:rPr lang="en-US" sz="2800" dirty="0"/>
              <a:t>Doing so provides greater flexibility for benefiting from improvements to electricity-based energy efficiency and renewable energy sourcing</a:t>
            </a:r>
          </a:p>
          <a:p>
            <a:endParaRPr lang="en-US" sz="2800" dirty="0"/>
          </a:p>
          <a:p>
            <a:r>
              <a:rPr lang="en-US" sz="2800" b="1" dirty="0">
                <a:solidFill>
                  <a:srgbClr val="41719C"/>
                </a:solidFill>
              </a:rPr>
              <a:t>Incorporate solar-capable roofing for future applications.</a:t>
            </a:r>
          </a:p>
          <a:p>
            <a:endParaRPr lang="en-US" sz="2800" dirty="0">
              <a:solidFill>
                <a:srgbClr val="41719C"/>
              </a:solidFill>
            </a:endParaRPr>
          </a:p>
          <a:p>
            <a:r>
              <a:rPr lang="en-US" sz="2800" b="1" dirty="0"/>
              <a:t>Replace major HVAC and water heating systems with high efficiency.</a:t>
            </a:r>
          </a:p>
          <a:p>
            <a:endParaRPr lang="en-US" sz="2800" b="1" dirty="0"/>
          </a:p>
          <a:p>
            <a:r>
              <a:rPr lang="en-US" sz="2800" b="1" dirty="0">
                <a:solidFill>
                  <a:srgbClr val="41719C"/>
                </a:solidFill>
              </a:rPr>
              <a:t>Add high performance roofing, siding and insulation.</a:t>
            </a:r>
          </a:p>
          <a:p>
            <a:endParaRPr lang="en-US" sz="2800" b="1" dirty="0">
              <a:solidFill>
                <a:srgbClr val="41719C"/>
              </a:solidFill>
            </a:endParaRPr>
          </a:p>
          <a:p>
            <a:r>
              <a:rPr lang="en-US" sz="2800" b="1" dirty="0"/>
              <a:t>Replace windows – when the time is right.</a:t>
            </a:r>
          </a:p>
        </p:txBody>
      </p:sp>
    </p:spTree>
    <p:extLst>
      <p:ext uri="{BB962C8B-B14F-4D97-AF65-F5344CB8AC3E}">
        <p14:creationId xmlns:p14="http://schemas.microsoft.com/office/powerpoint/2010/main" val="23280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Considerations for Rentals</a:t>
            </a:r>
          </a:p>
        </p:txBody>
      </p:sp>
      <p:sp>
        <p:nvSpPr>
          <p:cNvPr id="3" name="Rectangle 2">
            <a:extLst>
              <a:ext uri="{FF2B5EF4-FFF2-40B4-BE49-F238E27FC236}">
                <a16:creationId xmlns:a16="http://schemas.microsoft.com/office/drawing/2014/main" id="{794FFAA6-ECAD-4ACE-A358-ECD99C078221}"/>
              </a:ext>
            </a:extLst>
          </p:cNvPr>
          <p:cNvSpPr/>
          <p:nvPr/>
        </p:nvSpPr>
        <p:spPr>
          <a:xfrm>
            <a:off x="138113" y="901183"/>
            <a:ext cx="9005889" cy="5693866"/>
          </a:xfrm>
          <a:prstGeom prst="rect">
            <a:avLst/>
          </a:prstGeom>
        </p:spPr>
        <p:txBody>
          <a:bodyPr wrap="square">
            <a:spAutoFit/>
          </a:bodyPr>
          <a:lstStyle/>
          <a:p>
            <a:r>
              <a:rPr lang="en-US" sz="2800" b="1" dirty="0"/>
              <a:t>Use green leases and create a feedback loop for tenants on energy and utility usage.</a:t>
            </a:r>
          </a:p>
          <a:p>
            <a:endParaRPr lang="en-US" sz="2800" b="1" dirty="0"/>
          </a:p>
          <a:p>
            <a:r>
              <a:rPr lang="en-US" sz="2800" b="1" dirty="0">
                <a:solidFill>
                  <a:srgbClr val="41719C"/>
                </a:solidFill>
              </a:rPr>
              <a:t>Adjust energy/utility charges based on conservation/usage.</a:t>
            </a:r>
          </a:p>
          <a:p>
            <a:endParaRPr lang="en-US" sz="2800" b="1" dirty="0"/>
          </a:p>
          <a:p>
            <a:r>
              <a:rPr lang="en-US" sz="2800" b="1" dirty="0"/>
              <a:t>Install low-/no-cost Energy Conservation Measures (ECMs).</a:t>
            </a:r>
          </a:p>
          <a:p>
            <a:endParaRPr lang="en-US" sz="2800" b="1" dirty="0"/>
          </a:p>
          <a:p>
            <a:r>
              <a:rPr lang="en-US" sz="2800" b="1" dirty="0">
                <a:solidFill>
                  <a:srgbClr val="41719C"/>
                </a:solidFill>
              </a:rPr>
              <a:t>Lighting retrofits are high ROI.</a:t>
            </a:r>
          </a:p>
          <a:p>
            <a:endParaRPr lang="en-US" sz="2800" b="1" dirty="0"/>
          </a:p>
          <a:p>
            <a:r>
              <a:rPr lang="en-US" sz="2800" b="1" dirty="0"/>
              <a:t>Promote increased comfort and customer satisfaction.</a:t>
            </a:r>
          </a:p>
          <a:p>
            <a:endParaRPr lang="en-US" sz="2800" b="1" dirty="0"/>
          </a:p>
          <a:p>
            <a:r>
              <a:rPr lang="en-US" sz="2800" b="1" dirty="0">
                <a:solidFill>
                  <a:srgbClr val="41719C"/>
                </a:solidFill>
              </a:rPr>
              <a:t>Install sub-meters so that tenants can be charged for the electricity they actually use and benefit from savings.</a:t>
            </a:r>
            <a:endParaRPr lang="en-US" sz="2800" dirty="0">
              <a:solidFill>
                <a:srgbClr val="41719C"/>
              </a:solidFill>
            </a:endParaRPr>
          </a:p>
        </p:txBody>
      </p:sp>
    </p:spTree>
    <p:extLst>
      <p:ext uri="{BB962C8B-B14F-4D97-AF65-F5344CB8AC3E}">
        <p14:creationId xmlns:p14="http://schemas.microsoft.com/office/powerpoint/2010/main" val="396626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What’s Building Performance?</a:t>
            </a:r>
          </a:p>
        </p:txBody>
      </p:sp>
      <p:pic>
        <p:nvPicPr>
          <p:cNvPr id="3" name="Picture 2">
            <a:extLst>
              <a:ext uri="{FF2B5EF4-FFF2-40B4-BE49-F238E27FC236}">
                <a16:creationId xmlns:a16="http://schemas.microsoft.com/office/drawing/2014/main" id="{6F9553A1-E18E-41F1-A38F-BF3509519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827" y="759713"/>
            <a:ext cx="7436349" cy="52182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63EDEAE-7989-4E62-B2C9-0098CDCAA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41" y="5150796"/>
            <a:ext cx="8214318" cy="141053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94631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3607449"/>
            <a:ext cx="4872782" cy="3250552"/>
          </a:xfrm>
          <a:prstGeom prst="rect">
            <a:avLst/>
          </a:prstGeom>
        </p:spPr>
      </p:pic>
      <p:pic>
        <p:nvPicPr>
          <p:cNvPr id="15" name="Picture 1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408477" y="3607450"/>
            <a:ext cx="4735525" cy="3250553"/>
          </a:xfrm>
          <a:prstGeom prst="rect">
            <a:avLst/>
          </a:prstGeom>
        </p:spPr>
      </p:pic>
      <p:pic>
        <p:nvPicPr>
          <p:cNvPr id="16" name="Picture 1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0" y="-1"/>
            <a:ext cx="4872786" cy="3607487"/>
          </a:xfrm>
          <a:prstGeom prst="rect">
            <a:avLst/>
          </a:prstGeom>
        </p:spPr>
      </p:pic>
      <p:pic>
        <p:nvPicPr>
          <p:cNvPr id="17" name="Picture 16"/>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408479" y="122"/>
            <a:ext cx="4735523" cy="3607326"/>
          </a:xfrm>
          <a:prstGeom prst="rect">
            <a:avLst/>
          </a:prstGeom>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7383" y="135677"/>
            <a:ext cx="3552618" cy="2482078"/>
          </a:xfrm>
          <a:prstGeom prst="rect">
            <a:avLst/>
          </a:prstGeom>
        </p:spPr>
      </p:pic>
      <p:sp>
        <p:nvSpPr>
          <p:cNvPr id="5" name="TextBox 4"/>
          <p:cNvSpPr txBox="1"/>
          <p:nvPr/>
        </p:nvSpPr>
        <p:spPr>
          <a:xfrm>
            <a:off x="-53439" y="3432847"/>
            <a:ext cx="9250878" cy="954107"/>
          </a:xfrm>
          <a:prstGeom prst="rect">
            <a:avLst/>
          </a:prstGeom>
          <a:noFill/>
        </p:spPr>
        <p:txBody>
          <a:bodyPr wrap="square" rtlCol="0">
            <a:spAutoFit/>
          </a:bodyPr>
          <a:lstStyle/>
          <a:p>
            <a:pPr algn="ctr"/>
            <a:r>
              <a:rPr lang="en-US" sz="5600" b="1" dirty="0">
                <a:solidFill>
                  <a:srgbClr val="C55A11"/>
                </a:solidFill>
                <a:latin typeface="Georgia" panose="02040502050405020303" pitchFamily="18" charset="0"/>
              </a:rPr>
              <a:t>Additional Resources</a:t>
            </a:r>
          </a:p>
        </p:txBody>
      </p:sp>
      <p:sp>
        <p:nvSpPr>
          <p:cNvPr id="18" name="TextBox 17"/>
          <p:cNvSpPr txBox="1"/>
          <p:nvPr/>
        </p:nvSpPr>
        <p:spPr>
          <a:xfrm>
            <a:off x="0" y="5358852"/>
            <a:ext cx="9144000" cy="1477328"/>
          </a:xfrm>
          <a:prstGeom prst="rect">
            <a:avLst/>
          </a:prstGeom>
          <a:noFill/>
        </p:spPr>
        <p:txBody>
          <a:bodyPr wrap="square" rtlCol="0">
            <a:spAutoFit/>
          </a:bodyPr>
          <a:lstStyle/>
          <a:p>
            <a:pPr algn="ctr"/>
            <a:r>
              <a:rPr lang="en-US" sz="3000" b="1" dirty="0">
                <a:solidFill>
                  <a:srgbClr val="548235"/>
                </a:solidFill>
                <a:latin typeface="Georgia" panose="02040502050405020303" pitchFamily="18" charset="0"/>
              </a:rPr>
              <a:t>Retrofit Conference</a:t>
            </a:r>
          </a:p>
          <a:p>
            <a:pPr algn="ctr"/>
            <a:endParaRPr lang="en-US" sz="3000" b="1" dirty="0">
              <a:latin typeface="Georgia" panose="02040502050405020303" pitchFamily="18" charset="0"/>
            </a:endParaRPr>
          </a:p>
          <a:p>
            <a:pPr algn="ctr"/>
            <a:r>
              <a:rPr lang="en-US" sz="3000" b="1" dirty="0">
                <a:solidFill>
                  <a:srgbClr val="41719C"/>
                </a:solidFill>
                <a:latin typeface="Georgia" panose="02040502050405020303" pitchFamily="18" charset="0"/>
              </a:rPr>
              <a:t>October 9, 2018</a:t>
            </a:r>
          </a:p>
        </p:txBody>
      </p:sp>
    </p:spTree>
    <p:extLst>
      <p:ext uri="{BB962C8B-B14F-4D97-AF65-F5344CB8AC3E}">
        <p14:creationId xmlns:p14="http://schemas.microsoft.com/office/powerpoint/2010/main" val="3367860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Net Zero Energy Buildings</a:t>
            </a:r>
          </a:p>
        </p:txBody>
      </p:sp>
      <p:pic>
        <p:nvPicPr>
          <p:cNvPr id="5" name="Picture 4">
            <a:extLst>
              <a:ext uri="{FF2B5EF4-FFF2-40B4-BE49-F238E27FC236}">
                <a16:creationId xmlns:a16="http://schemas.microsoft.com/office/drawing/2014/main" id="{0B1C1BF4-B4C1-453A-B0F7-C2BC84B41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79" y="861920"/>
            <a:ext cx="5515791" cy="302428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21DF467-ECAB-4158-AC0C-B6E3207B9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1417" y="2536725"/>
            <a:ext cx="5943905" cy="3956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9591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Tenant Energy Optimization Program</a:t>
            </a:r>
          </a:p>
        </p:txBody>
      </p:sp>
      <p:pic>
        <p:nvPicPr>
          <p:cNvPr id="3" name="Picture 2">
            <a:extLst>
              <a:ext uri="{FF2B5EF4-FFF2-40B4-BE49-F238E27FC236}">
                <a16:creationId xmlns:a16="http://schemas.microsoft.com/office/drawing/2014/main" id="{782BB5AF-9503-4653-8B50-B0F36DEE8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41" y="1692171"/>
            <a:ext cx="8191921" cy="4045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7263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Pay-For-Performance Programs</a:t>
            </a:r>
          </a:p>
        </p:txBody>
      </p:sp>
      <p:pic>
        <p:nvPicPr>
          <p:cNvPr id="3" name="Picture 2">
            <a:extLst>
              <a:ext uri="{FF2B5EF4-FFF2-40B4-BE49-F238E27FC236}">
                <a16:creationId xmlns:a16="http://schemas.microsoft.com/office/drawing/2014/main" id="{A906E4D5-8687-42D3-9425-C61F05E14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44" y="1054001"/>
            <a:ext cx="7777315" cy="51098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2594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BuildingPerformanceNC.org</a:t>
            </a:r>
          </a:p>
        </p:txBody>
      </p:sp>
      <p:pic>
        <p:nvPicPr>
          <p:cNvPr id="2" name="Picture 1">
            <a:extLst>
              <a:ext uri="{FF2B5EF4-FFF2-40B4-BE49-F238E27FC236}">
                <a16:creationId xmlns:a16="http://schemas.microsoft.com/office/drawing/2014/main" id="{D311D29B-1249-42AA-84CE-DA45C6283A5B}"/>
              </a:ext>
            </a:extLst>
          </p:cNvPr>
          <p:cNvPicPr>
            <a:picLocks noChangeAspect="1"/>
          </p:cNvPicPr>
          <p:nvPr/>
        </p:nvPicPr>
        <p:blipFill>
          <a:blip r:embed="rId3"/>
          <a:stretch>
            <a:fillRect/>
          </a:stretch>
        </p:blipFill>
        <p:spPr>
          <a:xfrm>
            <a:off x="0" y="1336023"/>
            <a:ext cx="9144000" cy="4843180"/>
          </a:xfrm>
          <a:prstGeom prst="rect">
            <a:avLst/>
          </a:prstGeom>
        </p:spPr>
      </p:pic>
    </p:spTree>
    <p:extLst>
      <p:ext uri="{BB962C8B-B14F-4D97-AF65-F5344CB8AC3E}">
        <p14:creationId xmlns:p14="http://schemas.microsoft.com/office/powerpoint/2010/main" val="4216825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3607449"/>
            <a:ext cx="4872782" cy="3250552"/>
          </a:xfrm>
          <a:prstGeom prst="rect">
            <a:avLst/>
          </a:prstGeom>
        </p:spPr>
      </p:pic>
      <p:pic>
        <p:nvPicPr>
          <p:cNvPr id="15" name="Picture 1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408477" y="3607450"/>
            <a:ext cx="4735525" cy="3250553"/>
          </a:xfrm>
          <a:prstGeom prst="rect">
            <a:avLst/>
          </a:prstGeom>
        </p:spPr>
      </p:pic>
      <p:pic>
        <p:nvPicPr>
          <p:cNvPr id="16" name="Picture 1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0" y="-1"/>
            <a:ext cx="4872786" cy="3607487"/>
          </a:xfrm>
          <a:prstGeom prst="rect">
            <a:avLst/>
          </a:prstGeom>
        </p:spPr>
      </p:pic>
      <p:pic>
        <p:nvPicPr>
          <p:cNvPr id="17" name="Picture 16"/>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408479" y="122"/>
            <a:ext cx="4735523" cy="3607326"/>
          </a:xfrm>
          <a:prstGeom prst="rect">
            <a:avLst/>
          </a:prstGeom>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7383" y="135677"/>
            <a:ext cx="3552618" cy="2482078"/>
          </a:xfrm>
          <a:prstGeom prst="rect">
            <a:avLst/>
          </a:prstGeom>
        </p:spPr>
      </p:pic>
      <p:sp>
        <p:nvSpPr>
          <p:cNvPr id="5" name="TextBox 4"/>
          <p:cNvSpPr txBox="1"/>
          <p:nvPr/>
        </p:nvSpPr>
        <p:spPr>
          <a:xfrm>
            <a:off x="0" y="3161601"/>
            <a:ext cx="9144000" cy="1815882"/>
          </a:xfrm>
          <a:prstGeom prst="rect">
            <a:avLst/>
          </a:prstGeom>
          <a:noFill/>
        </p:spPr>
        <p:txBody>
          <a:bodyPr wrap="square" rtlCol="0">
            <a:spAutoFit/>
          </a:bodyPr>
          <a:lstStyle/>
          <a:p>
            <a:pPr algn="ctr"/>
            <a:r>
              <a:rPr lang="en-US" sz="5600" b="1" dirty="0">
                <a:solidFill>
                  <a:srgbClr val="C55A11"/>
                </a:solidFill>
                <a:latin typeface="Georgia" panose="02040502050405020303" pitchFamily="18" charset="0"/>
              </a:rPr>
              <a:t>Retrofitting in Today’s Market</a:t>
            </a:r>
          </a:p>
        </p:txBody>
      </p:sp>
      <p:sp>
        <p:nvSpPr>
          <p:cNvPr id="18" name="TextBox 17"/>
          <p:cNvSpPr txBox="1"/>
          <p:nvPr/>
        </p:nvSpPr>
        <p:spPr>
          <a:xfrm>
            <a:off x="0" y="5358852"/>
            <a:ext cx="9144000" cy="1477328"/>
          </a:xfrm>
          <a:prstGeom prst="rect">
            <a:avLst/>
          </a:prstGeom>
          <a:noFill/>
        </p:spPr>
        <p:txBody>
          <a:bodyPr wrap="square" rtlCol="0">
            <a:spAutoFit/>
          </a:bodyPr>
          <a:lstStyle/>
          <a:p>
            <a:pPr algn="ctr"/>
            <a:r>
              <a:rPr lang="en-US" sz="3000" b="1" dirty="0">
                <a:solidFill>
                  <a:srgbClr val="548235"/>
                </a:solidFill>
                <a:latin typeface="Georgia" panose="02040502050405020303" pitchFamily="18" charset="0"/>
              </a:rPr>
              <a:t>Retrofit Conference</a:t>
            </a:r>
          </a:p>
          <a:p>
            <a:pPr algn="ctr"/>
            <a:endParaRPr lang="en-US" sz="3000" b="1" dirty="0">
              <a:latin typeface="Georgia" panose="02040502050405020303" pitchFamily="18" charset="0"/>
            </a:endParaRPr>
          </a:p>
          <a:p>
            <a:pPr algn="ctr"/>
            <a:r>
              <a:rPr lang="en-US" sz="3000" b="1" dirty="0">
                <a:solidFill>
                  <a:srgbClr val="41719C"/>
                </a:solidFill>
                <a:latin typeface="Georgia" panose="02040502050405020303" pitchFamily="18" charset="0"/>
              </a:rPr>
              <a:t>October 9, 2018</a:t>
            </a:r>
          </a:p>
        </p:txBody>
      </p:sp>
    </p:spTree>
    <p:extLst>
      <p:ext uri="{BB962C8B-B14F-4D97-AF65-F5344CB8AC3E}">
        <p14:creationId xmlns:p14="http://schemas.microsoft.com/office/powerpoint/2010/main" val="514756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What’s the Performance Target?</a:t>
            </a:r>
          </a:p>
        </p:txBody>
      </p:sp>
      <p:pic>
        <p:nvPicPr>
          <p:cNvPr id="1026" name="Picture 2" descr="Image result for passive building">
            <a:extLst>
              <a:ext uri="{FF2B5EF4-FFF2-40B4-BE49-F238E27FC236}">
                <a16:creationId xmlns:a16="http://schemas.microsoft.com/office/drawing/2014/main" id="{2CF9BC40-2D8B-4FA1-81CE-A1B9D72F4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83305"/>
            <a:ext cx="9144000" cy="4213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C89B584-9BAB-4F87-AC8E-7E786EFDB359}"/>
              </a:ext>
            </a:extLst>
          </p:cNvPr>
          <p:cNvPicPr>
            <a:picLocks noChangeAspect="1"/>
          </p:cNvPicPr>
          <p:nvPr/>
        </p:nvPicPr>
        <p:blipFill rotWithShape="1">
          <a:blip r:embed="rId5"/>
          <a:srcRect l="10684" t="21018" r="9387" b="19248"/>
          <a:stretch/>
        </p:blipFill>
        <p:spPr>
          <a:xfrm>
            <a:off x="1383127" y="792606"/>
            <a:ext cx="2159213" cy="1613647"/>
          </a:xfrm>
          <a:prstGeom prst="rect">
            <a:avLst/>
          </a:prstGeom>
        </p:spPr>
      </p:pic>
      <p:pic>
        <p:nvPicPr>
          <p:cNvPr id="1030" name="Picture 6" descr="Image result for passive house national">
            <a:extLst>
              <a:ext uri="{FF2B5EF4-FFF2-40B4-BE49-F238E27FC236}">
                <a16:creationId xmlns:a16="http://schemas.microsoft.com/office/drawing/2014/main" id="{BA51857B-E9C5-466C-9292-F0615C21D5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2963" y="684349"/>
            <a:ext cx="2577912" cy="18301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9908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What’s the Performance Target?</a:t>
            </a:r>
          </a:p>
        </p:txBody>
      </p:sp>
      <p:pic>
        <p:nvPicPr>
          <p:cNvPr id="2050" name="Picture 2" descr="Image result for net zero energy building">
            <a:extLst>
              <a:ext uri="{FF2B5EF4-FFF2-40B4-BE49-F238E27FC236}">
                <a16:creationId xmlns:a16="http://schemas.microsoft.com/office/drawing/2014/main" id="{A93B91A0-07E7-498A-8DA3-EBD75D6DB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1087"/>
            <a:ext cx="9144000" cy="55595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4902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Why Building Energy Efficiency?</a:t>
            </a:r>
          </a:p>
        </p:txBody>
      </p:sp>
      <p:pic>
        <p:nvPicPr>
          <p:cNvPr id="3" name="Picture 2">
            <a:extLst>
              <a:ext uri="{FF2B5EF4-FFF2-40B4-BE49-F238E27FC236}">
                <a16:creationId xmlns:a16="http://schemas.microsoft.com/office/drawing/2014/main" id="{2559E179-8225-4270-815F-19CFD2682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278" y="1092133"/>
            <a:ext cx="8249444" cy="5391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0193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615553"/>
          </a:xfrm>
          <a:prstGeom prst="rect">
            <a:avLst/>
          </a:prstGeom>
          <a:solidFill>
            <a:srgbClr val="C55A11"/>
          </a:solidFill>
        </p:spPr>
        <p:txBody>
          <a:bodyPr wrap="square">
            <a:spAutoFit/>
          </a:bodyPr>
          <a:lstStyle/>
          <a:p>
            <a:pPr algn="ctr"/>
            <a:r>
              <a:rPr lang="en-US" sz="3400" b="1" dirty="0">
                <a:solidFill>
                  <a:schemeClr val="bg1"/>
                </a:solidFill>
                <a:latin typeface="Georgia" panose="02040502050405020303" pitchFamily="18" charset="0"/>
              </a:rPr>
              <a:t>Why Building Performance?</a:t>
            </a:r>
          </a:p>
        </p:txBody>
      </p:sp>
      <p:sp>
        <p:nvSpPr>
          <p:cNvPr id="5" name="Rectangle 4">
            <a:extLst>
              <a:ext uri="{FF2B5EF4-FFF2-40B4-BE49-F238E27FC236}">
                <a16:creationId xmlns:a16="http://schemas.microsoft.com/office/drawing/2014/main" id="{285936B5-0834-4705-9891-5403F87F0A6B}"/>
              </a:ext>
            </a:extLst>
          </p:cNvPr>
          <p:cNvSpPr/>
          <p:nvPr/>
        </p:nvSpPr>
        <p:spPr>
          <a:xfrm>
            <a:off x="150560" y="844114"/>
            <a:ext cx="4237024" cy="5909310"/>
          </a:xfrm>
          <a:prstGeom prst="rect">
            <a:avLst/>
          </a:prstGeom>
        </p:spPr>
        <p:txBody>
          <a:bodyPr wrap="square">
            <a:spAutoFit/>
          </a:bodyPr>
          <a:lstStyle/>
          <a:p>
            <a:r>
              <a:rPr lang="en-US" sz="2100" b="1" u="sng" dirty="0">
                <a:solidFill>
                  <a:srgbClr val="3A3A3A"/>
                </a:solidFill>
                <a:latin typeface="Arial" panose="020B0604020202020204" pitchFamily="34" charset="0"/>
              </a:rPr>
              <a:t>Issues &amp; Needs:</a:t>
            </a:r>
          </a:p>
          <a:p>
            <a:pPr>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Evolving code changes</a:t>
            </a:r>
          </a:p>
          <a:p>
            <a:pPr marL="115888" indent="-115888">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New technology, increased automation and connectivity</a:t>
            </a:r>
          </a:p>
          <a:p>
            <a:pPr marL="115888" indent="-115888">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Smart appliances and mechanical systems increasing</a:t>
            </a:r>
          </a:p>
          <a:p>
            <a:pPr marL="115888" indent="-115888">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Needs for greater durability and resiliency</a:t>
            </a:r>
          </a:p>
          <a:p>
            <a:pPr marL="115888" indent="-115888">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Up-front costs increasing, high ROI needed for measures</a:t>
            </a:r>
          </a:p>
          <a:p>
            <a:pPr marL="115888" indent="-115888">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Lots of construction, lots of inventory and competition</a:t>
            </a:r>
          </a:p>
        </p:txBody>
      </p:sp>
      <p:sp>
        <p:nvSpPr>
          <p:cNvPr id="6" name="Rectangle 5">
            <a:extLst>
              <a:ext uri="{FF2B5EF4-FFF2-40B4-BE49-F238E27FC236}">
                <a16:creationId xmlns:a16="http://schemas.microsoft.com/office/drawing/2014/main" id="{F1467FE0-F8E1-4144-B4F7-822268B89234}"/>
              </a:ext>
            </a:extLst>
          </p:cNvPr>
          <p:cNvSpPr/>
          <p:nvPr/>
        </p:nvSpPr>
        <p:spPr>
          <a:xfrm>
            <a:off x="4906976" y="844114"/>
            <a:ext cx="4237024" cy="5909310"/>
          </a:xfrm>
          <a:prstGeom prst="rect">
            <a:avLst/>
          </a:prstGeom>
        </p:spPr>
        <p:txBody>
          <a:bodyPr wrap="square">
            <a:spAutoFit/>
          </a:bodyPr>
          <a:lstStyle/>
          <a:p>
            <a:r>
              <a:rPr lang="en-US" sz="2100" b="1" u="sng" dirty="0">
                <a:solidFill>
                  <a:srgbClr val="3A3A3A"/>
                </a:solidFill>
                <a:latin typeface="Arial" panose="020B0604020202020204" pitchFamily="34" charset="0"/>
              </a:rPr>
              <a:t>Solutions &amp; Benefits:</a:t>
            </a:r>
          </a:p>
          <a:p>
            <a:pPr>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Third-party verification</a:t>
            </a:r>
          </a:p>
          <a:p>
            <a:pPr marL="115888" indent="-115888">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Hands-on design, installation and maintenance support</a:t>
            </a:r>
          </a:p>
          <a:p>
            <a:pPr marL="115888" indent="-115888">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Software-based performance and energy modeling and testing</a:t>
            </a:r>
          </a:p>
          <a:p>
            <a:pPr marL="115888" indent="-115888">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EE/HP buildings work better and last longer</a:t>
            </a:r>
          </a:p>
          <a:p>
            <a:pPr marL="115888" indent="-115888">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EE/HP buildings carry more market value - when proven</a:t>
            </a:r>
          </a:p>
          <a:p>
            <a:pPr marL="115888" indent="-115888">
              <a:buFont typeface="Arial" panose="020B0604020202020204" pitchFamily="34" charset="0"/>
              <a:buChar char="•"/>
            </a:pPr>
            <a:endParaRPr lang="en-US" sz="2100" dirty="0">
              <a:solidFill>
                <a:srgbClr val="3A3A3A"/>
              </a:solidFill>
              <a:latin typeface="Arial" panose="020B0604020202020204" pitchFamily="34" charset="0"/>
            </a:endParaRPr>
          </a:p>
          <a:p>
            <a:pPr marL="115888" indent="-115888">
              <a:buFont typeface="Arial" panose="020B0604020202020204" pitchFamily="34" charset="0"/>
              <a:buChar char="•"/>
            </a:pPr>
            <a:r>
              <a:rPr lang="en-US" sz="2100" dirty="0">
                <a:solidFill>
                  <a:srgbClr val="3A3A3A"/>
                </a:solidFill>
                <a:latin typeface="Arial" panose="020B0604020202020204" pitchFamily="34" charset="0"/>
              </a:rPr>
              <a:t>EE/HP buildings stand out and carry more features and benefits</a:t>
            </a:r>
          </a:p>
        </p:txBody>
      </p:sp>
      <p:sp>
        <p:nvSpPr>
          <p:cNvPr id="3" name="Arrow: Right 2">
            <a:extLst>
              <a:ext uri="{FF2B5EF4-FFF2-40B4-BE49-F238E27FC236}">
                <a16:creationId xmlns:a16="http://schemas.microsoft.com/office/drawing/2014/main" id="{0EB55159-F818-469F-A5CE-9047592704F2}"/>
              </a:ext>
            </a:extLst>
          </p:cNvPr>
          <p:cNvSpPr/>
          <p:nvPr/>
        </p:nvSpPr>
        <p:spPr>
          <a:xfrm>
            <a:off x="4237025" y="1552176"/>
            <a:ext cx="537884"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Arrow: Right 6">
            <a:extLst>
              <a:ext uri="{FF2B5EF4-FFF2-40B4-BE49-F238E27FC236}">
                <a16:creationId xmlns:a16="http://schemas.microsoft.com/office/drawing/2014/main" id="{021E70AE-0846-4902-BA90-CF2944397879}"/>
              </a:ext>
            </a:extLst>
          </p:cNvPr>
          <p:cNvSpPr/>
          <p:nvPr/>
        </p:nvSpPr>
        <p:spPr>
          <a:xfrm>
            <a:off x="4237025" y="2180986"/>
            <a:ext cx="537884"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Arrow: Right 7">
            <a:extLst>
              <a:ext uri="{FF2B5EF4-FFF2-40B4-BE49-F238E27FC236}">
                <a16:creationId xmlns:a16="http://schemas.microsoft.com/office/drawing/2014/main" id="{3654654B-33A1-4D66-BB0C-8621E23D74DB}"/>
              </a:ext>
            </a:extLst>
          </p:cNvPr>
          <p:cNvSpPr/>
          <p:nvPr/>
        </p:nvSpPr>
        <p:spPr>
          <a:xfrm>
            <a:off x="4237025" y="3167745"/>
            <a:ext cx="537884"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Right 8">
            <a:extLst>
              <a:ext uri="{FF2B5EF4-FFF2-40B4-BE49-F238E27FC236}">
                <a16:creationId xmlns:a16="http://schemas.microsoft.com/office/drawing/2014/main" id="{140388A2-7E2B-4BE0-9BAE-AEFC1954357B}"/>
              </a:ext>
            </a:extLst>
          </p:cNvPr>
          <p:cNvSpPr/>
          <p:nvPr/>
        </p:nvSpPr>
        <p:spPr>
          <a:xfrm>
            <a:off x="4237025" y="4093121"/>
            <a:ext cx="537884"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Right 9">
            <a:extLst>
              <a:ext uri="{FF2B5EF4-FFF2-40B4-BE49-F238E27FC236}">
                <a16:creationId xmlns:a16="http://schemas.microsoft.com/office/drawing/2014/main" id="{E341798F-4145-403E-A83E-EB06645E29AF}"/>
              </a:ext>
            </a:extLst>
          </p:cNvPr>
          <p:cNvSpPr/>
          <p:nvPr/>
        </p:nvSpPr>
        <p:spPr>
          <a:xfrm>
            <a:off x="4237025" y="5072837"/>
            <a:ext cx="537884"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Arrow: Right 10">
            <a:extLst>
              <a:ext uri="{FF2B5EF4-FFF2-40B4-BE49-F238E27FC236}">
                <a16:creationId xmlns:a16="http://schemas.microsoft.com/office/drawing/2014/main" id="{82A0AD58-B5A3-44F4-8E13-778DE26C0AE5}"/>
              </a:ext>
            </a:extLst>
          </p:cNvPr>
          <p:cNvSpPr/>
          <p:nvPr/>
        </p:nvSpPr>
        <p:spPr>
          <a:xfrm>
            <a:off x="4229341" y="6105668"/>
            <a:ext cx="537884"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custDataLst>
      <p:tags r:id="rId1"/>
    </p:custDataLst>
    <p:extLst>
      <p:ext uri="{BB962C8B-B14F-4D97-AF65-F5344CB8AC3E}">
        <p14:creationId xmlns:p14="http://schemas.microsoft.com/office/powerpoint/2010/main" val="368004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500"/>
                                        <p:tgtEl>
                                          <p:spTgt spid="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500"/>
                                        <p:tgtEl>
                                          <p:spTgt spid="6">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500"/>
                                        <p:tgtEl>
                                          <p:spTgt spid="5">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nodeType="withEffect">
                                  <p:stCondLst>
                                    <p:cond delay="0"/>
                                  </p:stCondLst>
                                  <p:childTnLst>
                                    <p:set>
                                      <p:cBhvr>
                                        <p:cTn id="53" dur="1" fill="hold">
                                          <p:stCondLst>
                                            <p:cond delay="0"/>
                                          </p:stCondLst>
                                        </p:cTn>
                                        <p:tgtEl>
                                          <p:spTgt spid="6">
                                            <p:txEl>
                                              <p:pRg st="8" end="8"/>
                                            </p:txEl>
                                          </p:spTgt>
                                        </p:tgtEl>
                                        <p:attrNameLst>
                                          <p:attrName>style.visibility</p:attrName>
                                        </p:attrNameLst>
                                      </p:cBhvr>
                                      <p:to>
                                        <p:strVal val="visible"/>
                                      </p:to>
                                    </p:set>
                                    <p:animEffect transition="in" filter="fade">
                                      <p:cBhvr>
                                        <p:cTn id="54" dur="500"/>
                                        <p:tgtEl>
                                          <p:spTgt spid="6">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xEl>
                                              <p:pRg st="10" end="10"/>
                                            </p:txEl>
                                          </p:spTgt>
                                        </p:tgtEl>
                                        <p:attrNameLst>
                                          <p:attrName>style.visibility</p:attrName>
                                        </p:attrNameLst>
                                      </p:cBhvr>
                                      <p:to>
                                        <p:strVal val="visible"/>
                                      </p:to>
                                    </p:set>
                                    <p:animEffect transition="in" filter="fade">
                                      <p:cBhvr>
                                        <p:cTn id="59" dur="500"/>
                                        <p:tgtEl>
                                          <p:spTgt spid="5">
                                            <p:txEl>
                                              <p:pRg st="10" end="1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10" presetClass="entr" presetSubtype="0" fill="hold" nodeType="withEffect">
                                  <p:stCondLst>
                                    <p:cond delay="0"/>
                                  </p:stCondLst>
                                  <p:childTnLst>
                                    <p:set>
                                      <p:cBhvr>
                                        <p:cTn id="66" dur="1" fill="hold">
                                          <p:stCondLst>
                                            <p:cond delay="0"/>
                                          </p:stCondLst>
                                        </p:cTn>
                                        <p:tgtEl>
                                          <p:spTgt spid="6">
                                            <p:txEl>
                                              <p:pRg st="10" end="10"/>
                                            </p:txEl>
                                          </p:spTgt>
                                        </p:tgtEl>
                                        <p:attrNameLst>
                                          <p:attrName>style.visibility</p:attrName>
                                        </p:attrNameLst>
                                      </p:cBhvr>
                                      <p:to>
                                        <p:strVal val="visible"/>
                                      </p:to>
                                    </p:set>
                                    <p:animEffect transition="in" filter="fade">
                                      <p:cBhvr>
                                        <p:cTn id="67" dur="500"/>
                                        <p:tgtEl>
                                          <p:spTgt spid="6">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
                                            <p:txEl>
                                              <p:pRg st="12" end="12"/>
                                            </p:txEl>
                                          </p:spTgt>
                                        </p:tgtEl>
                                        <p:attrNameLst>
                                          <p:attrName>style.visibility</p:attrName>
                                        </p:attrNameLst>
                                      </p:cBhvr>
                                      <p:to>
                                        <p:strVal val="visible"/>
                                      </p:to>
                                    </p:set>
                                    <p:animEffect transition="in" filter="fade">
                                      <p:cBhvr>
                                        <p:cTn id="72" dur="500"/>
                                        <p:tgtEl>
                                          <p:spTgt spid="5">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10" presetClass="entr" presetSubtype="0" fill="hold" nodeType="withEffect">
                                  <p:stCondLst>
                                    <p:cond delay="0"/>
                                  </p:stCondLst>
                                  <p:childTnLst>
                                    <p:set>
                                      <p:cBhvr>
                                        <p:cTn id="79" dur="1" fill="hold">
                                          <p:stCondLst>
                                            <p:cond delay="0"/>
                                          </p:stCondLst>
                                        </p:cTn>
                                        <p:tgtEl>
                                          <p:spTgt spid="6">
                                            <p:txEl>
                                              <p:pRg st="12" end="12"/>
                                            </p:txEl>
                                          </p:spTgt>
                                        </p:tgtEl>
                                        <p:attrNameLst>
                                          <p:attrName>style.visibility</p:attrName>
                                        </p:attrNameLst>
                                      </p:cBhvr>
                                      <p:to>
                                        <p:strVal val="visible"/>
                                      </p:to>
                                    </p:set>
                                    <p:animEffect transition="in" filter="fade">
                                      <p:cBhvr>
                                        <p:cTn id="80"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ags/tag4.xml><?xml version="1.0" encoding="utf-8"?>
<p:tagLst xmlns:a="http://schemas.openxmlformats.org/drawingml/2006/main" xmlns:r="http://schemas.openxmlformats.org/officeDocument/2006/relationships" xmlns:p="http://schemas.openxmlformats.org/presentationml/2006/main">
  <p:tag name="TIMING" val="|1.5"/>
</p:tagLst>
</file>

<file path=ppt/tags/tag5.xml><?xml version="1.0" encoding="utf-8"?>
<p:tagLst xmlns:a="http://schemas.openxmlformats.org/drawingml/2006/main" xmlns:r="http://schemas.openxmlformats.org/officeDocument/2006/relationships" xmlns:p="http://schemas.openxmlformats.org/presentationml/2006/main">
  <p:tag name="TIMING" val="|1.5"/>
</p:tagLst>
</file>

<file path=ppt/tags/tag6.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15389</TotalTime>
  <Words>3547</Words>
  <Application>Microsoft Office PowerPoint</Application>
  <PresentationFormat>On-screen Show (4:3)</PresentationFormat>
  <Paragraphs>421</Paragraphs>
  <Slides>55</Slides>
  <Notes>55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Arial Black</vt:lpstr>
      <vt:lpstr>Bodoni MT</vt:lpstr>
      <vt:lpstr>Bodoni MT Black</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Miller</dc:creator>
  <cp:lastModifiedBy>Derek Leeds</cp:lastModifiedBy>
  <cp:revision>335</cp:revision>
  <cp:lastPrinted>2018-08-17T12:29:46Z</cp:lastPrinted>
  <dcterms:created xsi:type="dcterms:W3CDTF">2017-02-27T19:02:50Z</dcterms:created>
  <dcterms:modified xsi:type="dcterms:W3CDTF">2018-10-16T21:26:01Z</dcterms:modified>
</cp:coreProperties>
</file>